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HK Grotesk Bold" charset="1" panose="00000800000000000000"/>
      <p:regular r:id="rId31"/>
    </p:embeddedFont>
    <p:embeddedFont>
      <p:font typeface="HK Grotesk Semi-Bold" charset="1" panose="00000700000000000000"/>
      <p:regular r:id="rId32"/>
    </p:embeddedFont>
    <p:embeddedFont>
      <p:font typeface="HK Grotesk" charset="1" panose="00000500000000000000"/>
      <p:regular r:id="rId33"/>
    </p:embeddedFont>
    <p:embeddedFont>
      <p:font typeface="Open Sans Bold" charset="1" panose="020B080603050402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slide24.xml" Type="http://schemas.openxmlformats.org/officeDocument/2006/relationships/slide"/><Relationship Id="rId11" Target="../media/image2.png" Type="http://schemas.openxmlformats.org/officeDocument/2006/relationships/image"/><Relationship Id="rId2" Target="../media/image3.pn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slide3.xml" Type="http://schemas.openxmlformats.org/officeDocument/2006/relationships/slide"/><Relationship Id="rId6" Target="slide4.xml" Type="http://schemas.openxmlformats.org/officeDocument/2006/relationships/slide"/><Relationship Id="rId7" Target="slide7.xml" Type="http://schemas.openxmlformats.org/officeDocument/2006/relationships/slide"/><Relationship Id="rId8" Target="slide21.xml" Type="http://schemas.openxmlformats.org/officeDocument/2006/relationships/slide"/><Relationship Id="rId9" Target="slide22.xml" Type="http://schemas.openxmlformats.org/officeDocument/2006/relationship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jpeg" Type="http://schemas.openxmlformats.org/officeDocument/2006/relationships/image"/><Relationship Id="rId5" Target="../media/image27.png" Type="http://schemas.openxmlformats.org/officeDocument/2006/relationships/image"/><Relationship Id="rId6" Target="../media/image28.jpeg" Type="http://schemas.openxmlformats.org/officeDocument/2006/relationships/image"/><Relationship Id="rId7"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2.png" Type="http://schemas.openxmlformats.org/officeDocument/2006/relationships/image"/><Relationship Id="rId17" Target="../media/image43.png" Type="http://schemas.openxmlformats.org/officeDocument/2006/relationships/image"/><Relationship Id="rId18" Target="../media/image44.svg" Type="http://schemas.openxmlformats.org/officeDocument/2006/relationships/image"/><Relationship Id="rId19" Target="../media/image45.png" Type="http://schemas.openxmlformats.org/officeDocument/2006/relationships/image"/><Relationship Id="rId2" Target="../media/image29.png" Type="http://schemas.openxmlformats.org/officeDocument/2006/relationships/image"/><Relationship Id="rId20" Target="../media/image46.svg" Type="http://schemas.openxmlformats.org/officeDocument/2006/relationships/image"/><Relationship Id="rId21" Target="../media/image47.png" Type="http://schemas.openxmlformats.org/officeDocument/2006/relationships/image"/><Relationship Id="rId22" Target="../media/image48.svg" Type="http://schemas.openxmlformats.org/officeDocument/2006/relationships/image"/><Relationship Id="rId23" Target="../media/image49.png" Type="http://schemas.openxmlformats.org/officeDocument/2006/relationships/image"/><Relationship Id="rId24" Target="../media/image50.svg" Type="http://schemas.openxmlformats.org/officeDocument/2006/relationships/image"/><Relationship Id="rId25" Target="../media/image51.png" Type="http://schemas.openxmlformats.org/officeDocument/2006/relationships/image"/><Relationship Id="rId26" Target="../media/image52.svg" Type="http://schemas.openxmlformats.org/officeDocument/2006/relationships/image"/><Relationship Id="rId27" Target="../media/image53.png" Type="http://schemas.openxmlformats.org/officeDocument/2006/relationships/image"/><Relationship Id="rId28" Target="../media/image54.svg" Type="http://schemas.openxmlformats.org/officeDocument/2006/relationships/image"/><Relationship Id="rId3" Target="../media/image30.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2.png" Type="http://schemas.openxmlformats.org/officeDocument/2006/relationships/image"/><Relationship Id="rId9" Target="../media/image5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jpeg" Type="http://schemas.openxmlformats.org/officeDocument/2006/relationships/image"/><Relationship Id="rId4" Target="../media/image27.png" Type="http://schemas.openxmlformats.org/officeDocument/2006/relationships/image"/><Relationship Id="rId5" Target="../media/image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3"/>
            <a:stretch>
              <a:fillRect l="0" t="0" r="0" b="0"/>
            </a:stretch>
          </a:blipFill>
        </p:spPr>
      </p:sp>
      <p:sp>
        <p:nvSpPr>
          <p:cNvPr name="TextBox 4" id="4"/>
          <p:cNvSpPr txBox="true"/>
          <p:nvPr/>
        </p:nvSpPr>
        <p:spPr>
          <a:xfrm rot="0">
            <a:off x="1651114" y="7418667"/>
            <a:ext cx="12103716" cy="1839633"/>
          </a:xfrm>
          <a:prstGeom prst="rect">
            <a:avLst/>
          </a:prstGeom>
        </p:spPr>
        <p:txBody>
          <a:bodyPr anchor="t" rtlCol="false" tIns="0" lIns="0" bIns="0" rIns="0">
            <a:spAutoFit/>
          </a:bodyPr>
          <a:lstStyle/>
          <a:p>
            <a:pPr algn="l">
              <a:lnSpc>
                <a:spcPts val="14138"/>
              </a:lnSpc>
            </a:pPr>
            <a:r>
              <a:rPr lang="en-US" sz="12852" b="true">
                <a:solidFill>
                  <a:srgbClr val="FFFFFF"/>
                </a:solidFill>
                <a:latin typeface="HK Grotesk Bold"/>
                <a:ea typeface="HK Grotesk Bold"/>
                <a:cs typeface="HK Grotesk Bold"/>
                <a:sym typeface="HK Grotesk Bold"/>
              </a:rPr>
              <a:t>EcoPulse</a:t>
            </a:r>
          </a:p>
        </p:txBody>
      </p:sp>
      <p:sp>
        <p:nvSpPr>
          <p:cNvPr name="TextBox 5" id="5"/>
          <p:cNvSpPr txBox="true"/>
          <p:nvPr/>
        </p:nvSpPr>
        <p:spPr>
          <a:xfrm rot="0">
            <a:off x="14237453" y="7887729"/>
            <a:ext cx="3021847" cy="995979"/>
          </a:xfrm>
          <a:prstGeom prst="rect">
            <a:avLst/>
          </a:prstGeom>
        </p:spPr>
        <p:txBody>
          <a:bodyPr anchor="t" rtlCol="false" tIns="0" lIns="0" bIns="0" rIns="0">
            <a:spAutoFit/>
          </a:bodyPr>
          <a:lstStyle/>
          <a:p>
            <a:pPr algn="just">
              <a:lnSpc>
                <a:spcPts val="2691"/>
              </a:lnSpc>
            </a:pPr>
            <a:r>
              <a:rPr lang="en-US" sz="2152" b="true">
                <a:solidFill>
                  <a:srgbClr val="FFFFFF"/>
                </a:solidFill>
                <a:latin typeface="HK Grotesk Semi-Bold"/>
                <a:ea typeface="HK Grotesk Semi-Bold"/>
                <a:cs typeface="HK Grotesk Semi-Bold"/>
                <a:sym typeface="HK Grotesk Semi-Bold"/>
              </a:rPr>
              <a:t>Cristóbal Álvarez Moya</a:t>
            </a:r>
          </a:p>
          <a:p>
            <a:pPr algn="just">
              <a:lnSpc>
                <a:spcPts val="2691"/>
              </a:lnSpc>
            </a:pPr>
            <a:r>
              <a:rPr lang="en-US" sz="2152" b="true">
                <a:solidFill>
                  <a:srgbClr val="FFFFFF"/>
                </a:solidFill>
                <a:latin typeface="HK Grotesk Semi-Bold"/>
                <a:ea typeface="HK Grotesk Semi-Bold"/>
                <a:cs typeface="HK Grotesk Semi-Bold"/>
                <a:sym typeface="HK Grotesk Semi-Bold"/>
              </a:rPr>
              <a:t>Benjamín Cerón Reyes</a:t>
            </a:r>
          </a:p>
          <a:p>
            <a:pPr algn="just">
              <a:lnSpc>
                <a:spcPts val="2691"/>
              </a:lnSpc>
            </a:pPr>
            <a:r>
              <a:rPr lang="en-US" sz="2152" b="true">
                <a:solidFill>
                  <a:srgbClr val="FFFFFF"/>
                </a:solidFill>
                <a:latin typeface="HK Grotesk Semi-Bold"/>
                <a:ea typeface="HK Grotesk Semi-Bold"/>
                <a:cs typeface="HK Grotesk Semi-Bold"/>
                <a:sym typeface="HK Grotesk Semi-Bold"/>
              </a:rPr>
              <a:t>Diego Herrera Rodríguez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024" y="0"/>
            <a:ext cx="4040229" cy="10287000"/>
          </a:xfrm>
          <a:custGeom>
            <a:avLst/>
            <a:gdLst/>
            <a:ahLst/>
            <a:cxnLst/>
            <a:rect r="r" b="b" t="t" l="l"/>
            <a:pathLst>
              <a:path h="10287000" w="4040229">
                <a:moveTo>
                  <a:pt x="0" y="0"/>
                </a:moveTo>
                <a:lnTo>
                  <a:pt x="4040229" y="0"/>
                </a:lnTo>
                <a:lnTo>
                  <a:pt x="4040229" y="10287000"/>
                </a:lnTo>
                <a:lnTo>
                  <a:pt x="0" y="10287000"/>
                </a:lnTo>
                <a:lnTo>
                  <a:pt x="0" y="0"/>
                </a:lnTo>
                <a:close/>
              </a:path>
            </a:pathLst>
          </a:custGeom>
          <a:blipFill>
            <a:blip r:embed="rId2"/>
            <a:stretch>
              <a:fillRect l="-109439" t="0" r="-172720" b="0"/>
            </a:stretch>
          </a:blipFill>
        </p:spPr>
      </p:sp>
      <p:graphicFrame>
        <p:nvGraphicFramePr>
          <p:cNvPr name="Table 3" id="3"/>
          <p:cNvGraphicFramePr>
            <a:graphicFrameLocks noGrp="true"/>
          </p:cNvGraphicFramePr>
          <p:nvPr/>
        </p:nvGraphicFramePr>
        <p:xfrm>
          <a:off x="4226069" y="1597944"/>
          <a:ext cx="11878338" cy="7941824"/>
        </p:xfrm>
        <a:graphic>
          <a:graphicData uri="http://schemas.openxmlformats.org/drawingml/2006/table">
            <a:tbl>
              <a:tblPr/>
              <a:tblGrid>
                <a:gridCol w="1388994"/>
                <a:gridCol w="3351982"/>
                <a:gridCol w="7137362"/>
              </a:tblGrid>
              <a:tr h="782779">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Nombre requerimiento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Descripción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8248">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RNF-001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Colores amigables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presenta colores amigable con el usuario.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92">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RNF-002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Navegación multiplataforma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ser capaz de operar y ser facil de navegar en cualquier tipo de sistema operativo instalado en los equipos que utlizan los usuarios.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92">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RNF-003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Compatibilidad de sistemas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ser capaz de compartir y utilizar información con diferentes tipo de sistemas o componentes.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92">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RNF-004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Interfaz intuitiva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asegurar que los usuarios puedan interactuar facil e intuitiva con la plataforma.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8248">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RNF-005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Cumplimiento de objetivos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ayudar a cumplir los objetivos de forma eficiente.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92">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RNF-006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Respaldo en la nube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ser responsable teniendo un respaldo de los datos en un servicio de Cloud.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92">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RNF-007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Uso eficiente de recursos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ser eficiente en el uso de recursos, minimizando la carga de trabajo innecesaria, garantizando un rendimiento óptimo sin sacrificar la seguridad.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7092">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RNF-008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Soporte de grandes volúmenes de datos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asegurar que la plataforma soporte el procesamiento grandes volúmenes de datos en tiempo real.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0" y="-205740"/>
            <a:ext cx="3819205" cy="10698480"/>
          </a:xfrm>
          <a:custGeom>
            <a:avLst/>
            <a:gdLst/>
            <a:ahLst/>
            <a:cxnLst/>
            <a:rect r="r" b="b" t="t" l="l"/>
            <a:pathLst>
              <a:path h="10698480" w="3819205">
                <a:moveTo>
                  <a:pt x="0" y="0"/>
                </a:moveTo>
                <a:lnTo>
                  <a:pt x="3819205" y="0"/>
                </a:lnTo>
                <a:lnTo>
                  <a:pt x="3819205" y="10698480"/>
                </a:lnTo>
                <a:lnTo>
                  <a:pt x="0" y="10698480"/>
                </a:lnTo>
                <a:lnTo>
                  <a:pt x="0" y="0"/>
                </a:lnTo>
                <a:close/>
              </a:path>
            </a:pathLst>
          </a:custGeom>
          <a:blipFill>
            <a:blip r:embed="rId3"/>
            <a:stretch>
              <a:fillRect l="-196520" t="0" r="-182322" b="0"/>
            </a:stretch>
          </a:blipFill>
        </p:spPr>
      </p:sp>
      <p:sp>
        <p:nvSpPr>
          <p:cNvPr name="TextBox 5" id="5"/>
          <p:cNvSpPr txBox="true"/>
          <p:nvPr/>
        </p:nvSpPr>
        <p:spPr>
          <a:xfrm rot="0">
            <a:off x="4286428" y="631189"/>
            <a:ext cx="2443162" cy="397511"/>
          </a:xfrm>
          <a:prstGeom prst="rect">
            <a:avLst/>
          </a:prstGeom>
        </p:spPr>
        <p:txBody>
          <a:bodyPr anchor="t" rtlCol="false" tIns="0" lIns="0" bIns="0" rIns="0">
            <a:spAutoFit/>
          </a:bodyPr>
          <a:lstStyle/>
          <a:p>
            <a:pPr algn="ctr">
              <a:lnSpc>
                <a:spcPts val="3080"/>
              </a:lnSpc>
              <a:spcBef>
                <a:spcPct val="0"/>
              </a:spcBef>
            </a:pPr>
            <a:r>
              <a:rPr lang="en-US" b="true" sz="2800">
                <a:solidFill>
                  <a:srgbClr val="336BE4"/>
                </a:solidFill>
                <a:latin typeface="HK Grotesk Bold"/>
                <a:ea typeface="HK Grotesk Bold"/>
                <a:cs typeface="HK Grotesk Bold"/>
                <a:sym typeface="HK Grotesk Bold"/>
              </a:rPr>
              <a:t>No Funcionales</a:t>
            </a:r>
          </a:p>
        </p:txBody>
      </p:sp>
      <p:sp>
        <p:nvSpPr>
          <p:cNvPr name="Freeform 6" id="6"/>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86516" y="975096"/>
          <a:ext cx="15683826" cy="8336808"/>
        </p:xfrm>
        <a:graphic>
          <a:graphicData uri="http://schemas.openxmlformats.org/drawingml/2006/table">
            <a:tbl>
              <a:tblPr/>
              <a:tblGrid>
                <a:gridCol w="1387911"/>
                <a:gridCol w="3349367"/>
                <a:gridCol w="10946549"/>
              </a:tblGrid>
              <a:tr h="956873">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Soporte de usuarios concurrentes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ser capaz soportar una alta cantidad de usuarios conectados simultaneamente y tener la capacidad de mantenerse estable en caso de que el sistema cresca.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6873">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Mantenimiento y seguridad continua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contar con procesos y procedimientos de mantenimiento de seguridad para garantizar su disponibilidad continua y la corrección de vulnerabilidades.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3955">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Confiabilidad operativa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ser confiable y estar diseñado para garantizar un funcionamiento sin interrupciones, minimizando el riesgo que puedan afectar la disponibilidad de los servicios.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6873">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Alta disponibilidad (99%)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garantizar la diponibilidad de la información en un 99% de tiempo operativo.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1037">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Tiempo de respuesta (&lt;3s)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tener un tiempo de respuesta menor a 3 segundos.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8086">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Tiempo de respuesta de validación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realizar la validación en menos de 2 segundos por registro recibido.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1037">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Consistencia de los registros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garantizar que al menos el 99% de los datos válidos sean procesados sin pérdida.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1037">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Portabilidad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permitir que la solución pueda desplegarse en distintos proveedores cloud.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1037">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Resiliencia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recuperarse automáticamente o notificar en caso de caída de algún servicio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199487" y="2814098"/>
          <a:ext cx="15683826" cy="3848100"/>
        </p:xfrm>
        <a:graphic>
          <a:graphicData uri="http://schemas.openxmlformats.org/drawingml/2006/table">
            <a:tbl>
              <a:tblPr/>
              <a:tblGrid>
                <a:gridCol w="1387911"/>
                <a:gridCol w="3349367"/>
                <a:gridCol w="10946549"/>
              </a:tblGrid>
              <a:tr h="959091">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Interoperabilidad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permitir integración futura con otros sistemas ambientales o municipales mediante APIs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4959">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Respuesta clara ante fallos de métricas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responder con un mensaje de no disponibilidad si hay fallas en las métricas de uso. (Visitas,etc)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2025">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Confidencialidad y Acceso restringido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redirigir al login y mostrar un mensaje de autenticación requerida, si el administrador no ha iniciado sesión o su sesión expiró y accede directamente a la URL de exportación de métricas.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2025">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RNF-021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Seguridad en el inicio de sesión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asegurar el proceso de inicio de sesión mediante cifrado de credenciales y comunicación bajo protocolo HTTPS, evitando accesos no autorizados.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2"/>
            <a:stretch>
              <a:fillRect l="0" t="0" r="0" b="0"/>
            </a:stretch>
          </a:blipFill>
        </p:spPr>
      </p:sp>
      <p:sp>
        <p:nvSpPr>
          <p:cNvPr name="Freeform 3" id="3"/>
          <p:cNvSpPr/>
          <p:nvPr/>
        </p:nvSpPr>
        <p:spPr>
          <a:xfrm flipH="false" flipV="false" rot="0">
            <a:off x="0" y="0"/>
            <a:ext cx="3937712" cy="10287000"/>
          </a:xfrm>
          <a:custGeom>
            <a:avLst/>
            <a:gdLst/>
            <a:ahLst/>
            <a:cxnLst/>
            <a:rect r="r" b="b" t="t" l="l"/>
            <a:pathLst>
              <a:path h="10287000" w="3937712">
                <a:moveTo>
                  <a:pt x="0" y="0"/>
                </a:moveTo>
                <a:lnTo>
                  <a:pt x="3937712" y="0"/>
                </a:lnTo>
                <a:lnTo>
                  <a:pt x="3937712" y="10287000"/>
                </a:lnTo>
                <a:lnTo>
                  <a:pt x="0" y="10287000"/>
                </a:lnTo>
                <a:lnTo>
                  <a:pt x="0" y="0"/>
                </a:lnTo>
                <a:close/>
              </a:path>
            </a:pathLst>
          </a:custGeom>
          <a:blipFill>
            <a:blip r:embed="rId3"/>
            <a:stretch>
              <a:fillRect l="-78296" t="0" r="-170027" b="0"/>
            </a:stretch>
          </a:blipFill>
        </p:spPr>
      </p:sp>
      <p:grpSp>
        <p:nvGrpSpPr>
          <p:cNvPr name="Group 4" id="4"/>
          <p:cNvGrpSpPr/>
          <p:nvPr/>
        </p:nvGrpSpPr>
        <p:grpSpPr>
          <a:xfrm rot="0">
            <a:off x="6791979" y="2145567"/>
            <a:ext cx="3444489" cy="1225094"/>
            <a:chOff x="0" y="0"/>
            <a:chExt cx="1330853" cy="473341"/>
          </a:xfrm>
        </p:grpSpPr>
        <p:sp>
          <p:nvSpPr>
            <p:cNvPr name="Freeform 5" id="5"/>
            <p:cNvSpPr/>
            <p:nvPr/>
          </p:nvSpPr>
          <p:spPr>
            <a:xfrm flipH="false" flipV="false" rot="0">
              <a:off x="0" y="0"/>
              <a:ext cx="1330853" cy="473341"/>
            </a:xfrm>
            <a:custGeom>
              <a:avLst/>
              <a:gdLst/>
              <a:ahLst/>
              <a:cxnLst/>
              <a:rect r="r" b="b" t="t" l="l"/>
              <a:pathLst>
                <a:path h="473341" w="1330853">
                  <a:moveTo>
                    <a:pt x="1330853" y="0"/>
                  </a:moveTo>
                  <a:lnTo>
                    <a:pt x="0" y="0"/>
                  </a:lnTo>
                  <a:lnTo>
                    <a:pt x="101600" y="236671"/>
                  </a:lnTo>
                  <a:lnTo>
                    <a:pt x="0" y="473341"/>
                  </a:lnTo>
                  <a:lnTo>
                    <a:pt x="1330853" y="473341"/>
                  </a:lnTo>
                  <a:lnTo>
                    <a:pt x="1229253" y="236671"/>
                  </a:lnTo>
                  <a:lnTo>
                    <a:pt x="1330853" y="0"/>
                  </a:lnTo>
                  <a:close/>
                </a:path>
              </a:pathLst>
            </a:custGeom>
            <a:solidFill>
              <a:srgbClr val="1800AD"/>
            </a:solidFill>
          </p:spPr>
        </p:sp>
        <p:sp>
          <p:nvSpPr>
            <p:cNvPr name="TextBox 6" id="6"/>
            <p:cNvSpPr txBox="true"/>
            <p:nvPr/>
          </p:nvSpPr>
          <p:spPr>
            <a:xfrm>
              <a:off x="88900" y="19050"/>
              <a:ext cx="1153053" cy="454291"/>
            </a:xfrm>
            <a:prstGeom prst="rect">
              <a:avLst/>
            </a:prstGeom>
          </p:spPr>
          <p:txBody>
            <a:bodyPr anchor="ctr" rtlCol="false" tIns="50800" lIns="50800" bIns="50800" rIns="50800"/>
            <a:lstStyle/>
            <a:p>
              <a:pPr algn="ctr">
                <a:lnSpc>
                  <a:spcPts val="1995"/>
                </a:lnSpc>
              </a:pPr>
              <a:r>
                <a:rPr lang="en-US" b="true" sz="1813">
                  <a:solidFill>
                    <a:srgbClr val="FFFFFF"/>
                  </a:solidFill>
                  <a:latin typeface="HK Grotesk Bold"/>
                  <a:ea typeface="HK Grotesk Bold"/>
                  <a:cs typeface="HK Grotesk Bold"/>
                  <a:sym typeface="HK Grotesk Bold"/>
                </a:rPr>
                <a:t>Presentar datos en dashboards interactivos con estadísticas descriptivas.</a:t>
              </a:r>
            </a:p>
          </p:txBody>
        </p:sp>
      </p:grpSp>
      <p:grpSp>
        <p:nvGrpSpPr>
          <p:cNvPr name="Group 7" id="7"/>
          <p:cNvGrpSpPr/>
          <p:nvPr/>
        </p:nvGrpSpPr>
        <p:grpSpPr>
          <a:xfrm rot="0">
            <a:off x="11693793" y="2145567"/>
            <a:ext cx="3444489" cy="1225094"/>
            <a:chOff x="0" y="0"/>
            <a:chExt cx="1330853" cy="473341"/>
          </a:xfrm>
        </p:grpSpPr>
        <p:sp>
          <p:nvSpPr>
            <p:cNvPr name="Freeform 8" id="8"/>
            <p:cNvSpPr/>
            <p:nvPr/>
          </p:nvSpPr>
          <p:spPr>
            <a:xfrm flipH="false" flipV="false" rot="0">
              <a:off x="0" y="0"/>
              <a:ext cx="1330853" cy="473341"/>
            </a:xfrm>
            <a:custGeom>
              <a:avLst/>
              <a:gdLst/>
              <a:ahLst/>
              <a:cxnLst/>
              <a:rect r="r" b="b" t="t" l="l"/>
              <a:pathLst>
                <a:path h="473341" w="1330853">
                  <a:moveTo>
                    <a:pt x="1330853" y="0"/>
                  </a:moveTo>
                  <a:lnTo>
                    <a:pt x="0" y="0"/>
                  </a:lnTo>
                  <a:lnTo>
                    <a:pt x="101600" y="236671"/>
                  </a:lnTo>
                  <a:lnTo>
                    <a:pt x="0" y="473341"/>
                  </a:lnTo>
                  <a:lnTo>
                    <a:pt x="1330853" y="473341"/>
                  </a:lnTo>
                  <a:lnTo>
                    <a:pt x="1229253" y="236671"/>
                  </a:lnTo>
                  <a:lnTo>
                    <a:pt x="1330853" y="0"/>
                  </a:lnTo>
                  <a:close/>
                </a:path>
              </a:pathLst>
            </a:custGeom>
            <a:solidFill>
              <a:srgbClr val="DC239B"/>
            </a:solidFill>
          </p:spPr>
        </p:sp>
        <p:sp>
          <p:nvSpPr>
            <p:cNvPr name="TextBox 9" id="9"/>
            <p:cNvSpPr txBox="true"/>
            <p:nvPr/>
          </p:nvSpPr>
          <p:spPr>
            <a:xfrm>
              <a:off x="88900" y="19050"/>
              <a:ext cx="1153053" cy="454291"/>
            </a:xfrm>
            <a:prstGeom prst="rect">
              <a:avLst/>
            </a:prstGeom>
          </p:spPr>
          <p:txBody>
            <a:bodyPr anchor="ctr" rtlCol="false" tIns="50800" lIns="50800" bIns="50800" rIns="50800"/>
            <a:lstStyle/>
            <a:p>
              <a:pPr algn="ctr">
                <a:lnSpc>
                  <a:spcPts val="1995"/>
                </a:lnSpc>
              </a:pPr>
              <a:r>
                <a:rPr lang="en-US" b="true" sz="1813">
                  <a:solidFill>
                    <a:srgbClr val="FFFFFF"/>
                  </a:solidFill>
                  <a:latin typeface="HK Grotesk Bold"/>
                  <a:ea typeface="HK Grotesk Bold"/>
                  <a:cs typeface="HK Grotesk Bold"/>
                  <a:sym typeface="HK Grotesk Bold"/>
                </a:rPr>
                <a:t>Generar, consultar y exportar informes y reportes históricos.</a:t>
              </a:r>
            </a:p>
          </p:txBody>
        </p:sp>
      </p:grpSp>
      <p:grpSp>
        <p:nvGrpSpPr>
          <p:cNvPr name="Group 10" id="10"/>
          <p:cNvGrpSpPr/>
          <p:nvPr/>
        </p:nvGrpSpPr>
        <p:grpSpPr>
          <a:xfrm rot="0">
            <a:off x="13416038" y="5003002"/>
            <a:ext cx="3444489" cy="1051837"/>
            <a:chOff x="0" y="0"/>
            <a:chExt cx="1330853" cy="406400"/>
          </a:xfrm>
        </p:grpSpPr>
        <p:sp>
          <p:nvSpPr>
            <p:cNvPr name="Freeform 11" id="11"/>
            <p:cNvSpPr/>
            <p:nvPr/>
          </p:nvSpPr>
          <p:spPr>
            <a:xfrm flipH="false" flipV="false" rot="0">
              <a:off x="0" y="0"/>
              <a:ext cx="1330853" cy="406400"/>
            </a:xfrm>
            <a:custGeom>
              <a:avLst/>
              <a:gdLst/>
              <a:ahLst/>
              <a:cxnLst/>
              <a:rect r="r" b="b" t="t" l="l"/>
              <a:pathLst>
                <a:path h="406400" w="1330853">
                  <a:moveTo>
                    <a:pt x="1330853" y="0"/>
                  </a:moveTo>
                  <a:lnTo>
                    <a:pt x="0" y="0"/>
                  </a:lnTo>
                  <a:lnTo>
                    <a:pt x="101600" y="203200"/>
                  </a:lnTo>
                  <a:lnTo>
                    <a:pt x="0" y="406400"/>
                  </a:lnTo>
                  <a:lnTo>
                    <a:pt x="1330853" y="406400"/>
                  </a:lnTo>
                  <a:lnTo>
                    <a:pt x="1229253" y="203200"/>
                  </a:lnTo>
                  <a:lnTo>
                    <a:pt x="1330853" y="0"/>
                  </a:lnTo>
                  <a:close/>
                </a:path>
              </a:pathLst>
            </a:custGeom>
            <a:solidFill>
              <a:srgbClr val="7F28B4"/>
            </a:solidFill>
          </p:spPr>
        </p:sp>
        <p:sp>
          <p:nvSpPr>
            <p:cNvPr name="TextBox 12" id="12"/>
            <p:cNvSpPr txBox="true"/>
            <p:nvPr/>
          </p:nvSpPr>
          <p:spPr>
            <a:xfrm>
              <a:off x="88900" y="19050"/>
              <a:ext cx="1153053" cy="387350"/>
            </a:xfrm>
            <a:prstGeom prst="rect">
              <a:avLst/>
            </a:prstGeom>
          </p:spPr>
          <p:txBody>
            <a:bodyPr anchor="ctr" rtlCol="false" tIns="50800" lIns="50800" bIns="50800" rIns="50800"/>
            <a:lstStyle/>
            <a:p>
              <a:pPr algn="ctr">
                <a:lnSpc>
                  <a:spcPts val="1995"/>
                </a:lnSpc>
              </a:pPr>
              <a:r>
                <a:rPr lang="en-US" b="true" sz="1813">
                  <a:solidFill>
                    <a:srgbClr val="FFFFFF"/>
                  </a:solidFill>
                  <a:latin typeface="HK Grotesk Bold"/>
                  <a:ea typeface="HK Grotesk Bold"/>
                  <a:cs typeface="HK Grotesk Bold"/>
                  <a:sym typeface="HK Grotesk Bold"/>
                </a:rPr>
                <a:t>Emitir alertas automáticas ante valores ambientales críticos.</a:t>
              </a:r>
            </a:p>
          </p:txBody>
        </p:sp>
      </p:grpSp>
      <p:grpSp>
        <p:nvGrpSpPr>
          <p:cNvPr name="Group 13" id="13"/>
          <p:cNvGrpSpPr/>
          <p:nvPr/>
        </p:nvGrpSpPr>
        <p:grpSpPr>
          <a:xfrm rot="0">
            <a:off x="6791979" y="7691095"/>
            <a:ext cx="3444489" cy="1051837"/>
            <a:chOff x="0" y="0"/>
            <a:chExt cx="1330853" cy="406400"/>
          </a:xfrm>
        </p:grpSpPr>
        <p:sp>
          <p:nvSpPr>
            <p:cNvPr name="Freeform 14" id="14"/>
            <p:cNvSpPr/>
            <p:nvPr/>
          </p:nvSpPr>
          <p:spPr>
            <a:xfrm flipH="false" flipV="false" rot="0">
              <a:off x="0" y="0"/>
              <a:ext cx="1330853" cy="406400"/>
            </a:xfrm>
            <a:custGeom>
              <a:avLst/>
              <a:gdLst/>
              <a:ahLst/>
              <a:cxnLst/>
              <a:rect r="r" b="b" t="t" l="l"/>
              <a:pathLst>
                <a:path h="406400" w="1330853">
                  <a:moveTo>
                    <a:pt x="1330853" y="0"/>
                  </a:moveTo>
                  <a:lnTo>
                    <a:pt x="0" y="0"/>
                  </a:lnTo>
                  <a:lnTo>
                    <a:pt x="101600" y="203200"/>
                  </a:lnTo>
                  <a:lnTo>
                    <a:pt x="0" y="406400"/>
                  </a:lnTo>
                  <a:lnTo>
                    <a:pt x="1330853" y="406400"/>
                  </a:lnTo>
                  <a:lnTo>
                    <a:pt x="1229253" y="203200"/>
                  </a:lnTo>
                  <a:lnTo>
                    <a:pt x="1330853" y="0"/>
                  </a:lnTo>
                  <a:close/>
                </a:path>
              </a:pathLst>
            </a:custGeom>
            <a:solidFill>
              <a:srgbClr val="C2B3D4"/>
            </a:solidFill>
          </p:spPr>
        </p:sp>
        <p:sp>
          <p:nvSpPr>
            <p:cNvPr name="TextBox 15" id="15"/>
            <p:cNvSpPr txBox="true"/>
            <p:nvPr/>
          </p:nvSpPr>
          <p:spPr>
            <a:xfrm>
              <a:off x="88900" y="19050"/>
              <a:ext cx="1153053" cy="387350"/>
            </a:xfrm>
            <a:prstGeom prst="rect">
              <a:avLst/>
            </a:prstGeom>
          </p:spPr>
          <p:txBody>
            <a:bodyPr anchor="ctr" rtlCol="false" tIns="50800" lIns="50800" bIns="50800" rIns="50800"/>
            <a:lstStyle/>
            <a:p>
              <a:pPr algn="ctr">
                <a:lnSpc>
                  <a:spcPts val="1995"/>
                </a:lnSpc>
              </a:pPr>
              <a:r>
                <a:rPr lang="en-US" b="true" sz="1813">
                  <a:solidFill>
                    <a:srgbClr val="FFFFFF"/>
                  </a:solidFill>
                  <a:latin typeface="HK Grotesk Bold"/>
                  <a:ea typeface="HK Grotesk Bold"/>
                  <a:cs typeface="HK Grotesk Bold"/>
                  <a:sym typeface="HK Grotesk Bold"/>
                </a:rPr>
                <a:t>Registrar métricas de uso, incluyendo contador de visitas</a:t>
              </a:r>
            </a:p>
          </p:txBody>
        </p:sp>
      </p:grpSp>
      <p:grpSp>
        <p:nvGrpSpPr>
          <p:cNvPr name="Group 16" id="16"/>
          <p:cNvGrpSpPr/>
          <p:nvPr/>
        </p:nvGrpSpPr>
        <p:grpSpPr>
          <a:xfrm rot="0">
            <a:off x="5069735" y="4889422"/>
            <a:ext cx="3444489" cy="1051837"/>
            <a:chOff x="0" y="0"/>
            <a:chExt cx="1330853" cy="406400"/>
          </a:xfrm>
        </p:grpSpPr>
        <p:sp>
          <p:nvSpPr>
            <p:cNvPr name="Freeform 17" id="17"/>
            <p:cNvSpPr/>
            <p:nvPr/>
          </p:nvSpPr>
          <p:spPr>
            <a:xfrm flipH="false" flipV="false" rot="0">
              <a:off x="0" y="0"/>
              <a:ext cx="1330853" cy="406400"/>
            </a:xfrm>
            <a:custGeom>
              <a:avLst/>
              <a:gdLst/>
              <a:ahLst/>
              <a:cxnLst/>
              <a:rect r="r" b="b" t="t" l="l"/>
              <a:pathLst>
                <a:path h="406400" w="1330853">
                  <a:moveTo>
                    <a:pt x="1330853" y="0"/>
                  </a:moveTo>
                  <a:lnTo>
                    <a:pt x="0" y="0"/>
                  </a:lnTo>
                  <a:lnTo>
                    <a:pt x="101600" y="203200"/>
                  </a:lnTo>
                  <a:lnTo>
                    <a:pt x="0" y="406400"/>
                  </a:lnTo>
                  <a:lnTo>
                    <a:pt x="1330853" y="406400"/>
                  </a:lnTo>
                  <a:lnTo>
                    <a:pt x="1229253" y="203200"/>
                  </a:lnTo>
                  <a:lnTo>
                    <a:pt x="1330853" y="0"/>
                  </a:lnTo>
                  <a:close/>
                </a:path>
              </a:pathLst>
            </a:custGeom>
            <a:solidFill>
              <a:srgbClr val="0097B2"/>
            </a:solidFill>
          </p:spPr>
        </p:sp>
        <p:sp>
          <p:nvSpPr>
            <p:cNvPr name="TextBox 18" id="18"/>
            <p:cNvSpPr txBox="true"/>
            <p:nvPr/>
          </p:nvSpPr>
          <p:spPr>
            <a:xfrm>
              <a:off x="88900" y="19050"/>
              <a:ext cx="1153053" cy="387350"/>
            </a:xfrm>
            <a:prstGeom prst="rect">
              <a:avLst/>
            </a:prstGeom>
          </p:spPr>
          <p:txBody>
            <a:bodyPr anchor="ctr" rtlCol="false" tIns="50800" lIns="50800" bIns="50800" rIns="50800"/>
            <a:lstStyle/>
            <a:p>
              <a:pPr algn="ctr">
                <a:lnSpc>
                  <a:spcPts val="1995"/>
                </a:lnSpc>
              </a:pPr>
              <a:r>
                <a:rPr lang="en-US" b="true" sz="1813">
                  <a:solidFill>
                    <a:srgbClr val="FFFFFF"/>
                  </a:solidFill>
                  <a:latin typeface="HK Grotesk Bold"/>
                  <a:ea typeface="HK Grotesk Bold"/>
                  <a:cs typeface="HK Grotesk Bold"/>
                  <a:sym typeface="HK Grotesk Bold"/>
                </a:rPr>
                <a:t>Identificar y mostrar patrones de datos en el panel web.</a:t>
              </a:r>
            </a:p>
          </p:txBody>
        </p:sp>
      </p:grpSp>
      <p:grpSp>
        <p:nvGrpSpPr>
          <p:cNvPr name="Group 19" id="19"/>
          <p:cNvGrpSpPr/>
          <p:nvPr/>
        </p:nvGrpSpPr>
        <p:grpSpPr>
          <a:xfrm rot="0">
            <a:off x="11693793" y="7691095"/>
            <a:ext cx="3444489" cy="1051837"/>
            <a:chOff x="0" y="0"/>
            <a:chExt cx="1330853" cy="406400"/>
          </a:xfrm>
        </p:grpSpPr>
        <p:sp>
          <p:nvSpPr>
            <p:cNvPr name="Freeform 20" id="20"/>
            <p:cNvSpPr/>
            <p:nvPr/>
          </p:nvSpPr>
          <p:spPr>
            <a:xfrm flipH="false" flipV="false" rot="0">
              <a:off x="0" y="0"/>
              <a:ext cx="1330853" cy="406400"/>
            </a:xfrm>
            <a:custGeom>
              <a:avLst/>
              <a:gdLst/>
              <a:ahLst/>
              <a:cxnLst/>
              <a:rect r="r" b="b" t="t" l="l"/>
              <a:pathLst>
                <a:path h="406400" w="1330853">
                  <a:moveTo>
                    <a:pt x="1330853" y="0"/>
                  </a:moveTo>
                  <a:lnTo>
                    <a:pt x="0" y="0"/>
                  </a:lnTo>
                  <a:lnTo>
                    <a:pt x="101600" y="203200"/>
                  </a:lnTo>
                  <a:lnTo>
                    <a:pt x="0" y="406400"/>
                  </a:lnTo>
                  <a:lnTo>
                    <a:pt x="1330853" y="406400"/>
                  </a:lnTo>
                  <a:lnTo>
                    <a:pt x="1229253" y="203200"/>
                  </a:lnTo>
                  <a:lnTo>
                    <a:pt x="1330853" y="0"/>
                  </a:lnTo>
                  <a:close/>
                </a:path>
              </a:pathLst>
            </a:custGeom>
            <a:gradFill rotWithShape="true">
              <a:gsLst>
                <a:gs pos="0">
                  <a:srgbClr val="8C52FF">
                    <a:alpha val="100000"/>
                  </a:srgbClr>
                </a:gs>
                <a:gs pos="100000">
                  <a:srgbClr val="00BF63">
                    <a:alpha val="100000"/>
                  </a:srgbClr>
                </a:gs>
              </a:gsLst>
              <a:lin ang="0"/>
            </a:gradFill>
          </p:spPr>
        </p:sp>
        <p:sp>
          <p:nvSpPr>
            <p:cNvPr name="TextBox 21" id="21"/>
            <p:cNvSpPr txBox="true"/>
            <p:nvPr/>
          </p:nvSpPr>
          <p:spPr>
            <a:xfrm>
              <a:off x="88900" y="19050"/>
              <a:ext cx="1153053" cy="387350"/>
            </a:xfrm>
            <a:prstGeom prst="rect">
              <a:avLst/>
            </a:prstGeom>
          </p:spPr>
          <p:txBody>
            <a:bodyPr anchor="ctr" rtlCol="false" tIns="50800" lIns="50800" bIns="50800" rIns="50800"/>
            <a:lstStyle/>
            <a:p>
              <a:pPr algn="ctr">
                <a:lnSpc>
                  <a:spcPts val="1995"/>
                </a:lnSpc>
              </a:pPr>
              <a:r>
                <a:rPr lang="en-US" b="true" sz="1813">
                  <a:solidFill>
                    <a:srgbClr val="FFFFFF"/>
                  </a:solidFill>
                  <a:latin typeface="HK Grotesk Bold"/>
                  <a:ea typeface="HK Grotesk Bold"/>
                  <a:cs typeface="HK Grotesk Bold"/>
                  <a:sym typeface="HK Grotesk Bold"/>
                </a:rPr>
                <a:t>login de acceso exclusivo para administradores</a:t>
              </a:r>
            </a:p>
          </p:txBody>
        </p:sp>
      </p:grpSp>
      <p:grpSp>
        <p:nvGrpSpPr>
          <p:cNvPr name="Group 22" id="22"/>
          <p:cNvGrpSpPr/>
          <p:nvPr/>
        </p:nvGrpSpPr>
        <p:grpSpPr>
          <a:xfrm rot="0">
            <a:off x="9614962" y="3985870"/>
            <a:ext cx="2700338" cy="3086100"/>
            <a:chOff x="0" y="0"/>
            <a:chExt cx="711200" cy="812800"/>
          </a:xfrm>
        </p:grpSpPr>
        <p:sp>
          <p:nvSpPr>
            <p:cNvPr name="Freeform 23" id="23"/>
            <p:cNvSpPr/>
            <p:nvPr/>
          </p:nvSpPr>
          <p:spPr>
            <a:xfrm flipH="false" flipV="false" rot="0">
              <a:off x="0" y="0"/>
              <a:ext cx="711200" cy="812800"/>
            </a:xfrm>
            <a:custGeom>
              <a:avLst/>
              <a:gdLst/>
              <a:ahLst/>
              <a:cxnLst/>
              <a:rect r="r" b="b" t="t" l="l"/>
              <a:pathLst>
                <a:path h="812800" w="711200">
                  <a:moveTo>
                    <a:pt x="355600" y="0"/>
                  </a:moveTo>
                  <a:lnTo>
                    <a:pt x="499725" y="159329"/>
                  </a:lnTo>
                  <a:lnTo>
                    <a:pt x="711200" y="203200"/>
                  </a:lnTo>
                  <a:lnTo>
                    <a:pt x="643849" y="406400"/>
                  </a:lnTo>
                  <a:lnTo>
                    <a:pt x="711200" y="609600"/>
                  </a:lnTo>
                  <a:lnTo>
                    <a:pt x="499725" y="653471"/>
                  </a:lnTo>
                  <a:lnTo>
                    <a:pt x="355600" y="812800"/>
                  </a:lnTo>
                  <a:lnTo>
                    <a:pt x="211475" y="653471"/>
                  </a:lnTo>
                  <a:lnTo>
                    <a:pt x="0" y="609600"/>
                  </a:lnTo>
                  <a:lnTo>
                    <a:pt x="67351" y="406400"/>
                  </a:lnTo>
                  <a:lnTo>
                    <a:pt x="0" y="203200"/>
                  </a:lnTo>
                  <a:lnTo>
                    <a:pt x="211475" y="159329"/>
                  </a:lnTo>
                  <a:lnTo>
                    <a:pt x="355600" y="0"/>
                  </a:lnTo>
                  <a:close/>
                </a:path>
              </a:pathLst>
            </a:custGeom>
            <a:gradFill rotWithShape="true">
              <a:gsLst>
                <a:gs pos="0">
                  <a:srgbClr val="8C52FF">
                    <a:alpha val="100000"/>
                  </a:srgbClr>
                </a:gs>
                <a:gs pos="100000">
                  <a:srgbClr val="5CE1E6">
                    <a:alpha val="100000"/>
                  </a:srgbClr>
                </a:gs>
              </a:gsLst>
              <a:lin ang="0"/>
            </a:gradFill>
          </p:spPr>
        </p:sp>
        <p:sp>
          <p:nvSpPr>
            <p:cNvPr name="TextBox 24" id="24"/>
            <p:cNvSpPr txBox="true"/>
            <p:nvPr/>
          </p:nvSpPr>
          <p:spPr>
            <a:xfrm>
              <a:off x="88900" y="184150"/>
              <a:ext cx="533400" cy="463550"/>
            </a:xfrm>
            <a:prstGeom prst="rect">
              <a:avLst/>
            </a:prstGeom>
          </p:spPr>
          <p:txBody>
            <a:bodyPr anchor="ctr" rtlCol="false" tIns="50800" lIns="50800" bIns="50800" rIns="50800"/>
            <a:lstStyle/>
            <a:p>
              <a:pPr algn="ctr">
                <a:lnSpc>
                  <a:spcPts val="2376"/>
                </a:lnSpc>
              </a:pPr>
            </a:p>
          </p:txBody>
        </p:sp>
      </p:grpSp>
      <p:sp>
        <p:nvSpPr>
          <p:cNvPr name="TextBox 25" id="25"/>
          <p:cNvSpPr txBox="true"/>
          <p:nvPr/>
        </p:nvSpPr>
        <p:spPr>
          <a:xfrm rot="0">
            <a:off x="4250894" y="453972"/>
            <a:ext cx="6385166" cy="804545"/>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06 ÉPICAS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550922" cy="10287000"/>
          </a:xfrm>
          <a:custGeom>
            <a:avLst/>
            <a:gdLst/>
            <a:ahLst/>
            <a:cxnLst/>
            <a:rect r="r" b="b" t="t" l="l"/>
            <a:pathLst>
              <a:path h="10287000" w="3550922">
                <a:moveTo>
                  <a:pt x="0" y="0"/>
                </a:moveTo>
                <a:lnTo>
                  <a:pt x="3550922" y="0"/>
                </a:lnTo>
                <a:lnTo>
                  <a:pt x="3550922" y="10287000"/>
                </a:lnTo>
                <a:lnTo>
                  <a:pt x="0" y="10287000"/>
                </a:lnTo>
                <a:lnTo>
                  <a:pt x="0" y="0"/>
                </a:lnTo>
                <a:close/>
              </a:path>
            </a:pathLst>
          </a:custGeom>
          <a:blipFill>
            <a:blip r:embed="rId2"/>
            <a:stretch>
              <a:fillRect l="-103917" t="0" r="-230903" b="0"/>
            </a:stretch>
          </a:blipFill>
        </p:spPr>
      </p:sp>
      <p:sp>
        <p:nvSpPr>
          <p:cNvPr name="Freeform 3" id="3"/>
          <p:cNvSpPr/>
          <p:nvPr/>
        </p:nvSpPr>
        <p:spPr>
          <a:xfrm flipH="false" flipV="false" rot="0">
            <a:off x="4366630" y="1836886"/>
            <a:ext cx="12892670" cy="7774118"/>
          </a:xfrm>
          <a:custGeom>
            <a:avLst/>
            <a:gdLst/>
            <a:ahLst/>
            <a:cxnLst/>
            <a:rect r="r" b="b" t="t" l="l"/>
            <a:pathLst>
              <a:path h="7774118" w="12892670">
                <a:moveTo>
                  <a:pt x="0" y="0"/>
                </a:moveTo>
                <a:lnTo>
                  <a:pt x="12892670" y="0"/>
                </a:lnTo>
                <a:lnTo>
                  <a:pt x="12892670" y="7774118"/>
                </a:lnTo>
                <a:lnTo>
                  <a:pt x="0" y="7774118"/>
                </a:lnTo>
                <a:lnTo>
                  <a:pt x="0" y="0"/>
                </a:lnTo>
                <a:close/>
              </a:path>
            </a:pathLst>
          </a:custGeom>
          <a:blipFill>
            <a:blip r:embed="rId3"/>
            <a:stretch>
              <a:fillRect l="0" t="0" r="0" b="0"/>
            </a:stretch>
          </a:blipFill>
        </p:spPr>
      </p:sp>
      <p:sp>
        <p:nvSpPr>
          <p:cNvPr name="TextBox 4" id="4"/>
          <p:cNvSpPr txBox="true"/>
          <p:nvPr/>
        </p:nvSpPr>
        <p:spPr>
          <a:xfrm rot="0">
            <a:off x="7212528" y="453972"/>
            <a:ext cx="6385166" cy="804545"/>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07 ARQUITECTURA</a:t>
            </a:r>
          </a:p>
        </p:txBody>
      </p:sp>
      <p:sp>
        <p:nvSpPr>
          <p:cNvPr name="Freeform 5" id="5"/>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2447349"/>
            <a:ext cx="11301259" cy="5904908"/>
          </a:xfrm>
          <a:custGeom>
            <a:avLst/>
            <a:gdLst/>
            <a:ahLst/>
            <a:cxnLst/>
            <a:rect r="r" b="b" t="t" l="l"/>
            <a:pathLst>
              <a:path h="5904908" w="11301259">
                <a:moveTo>
                  <a:pt x="0" y="0"/>
                </a:moveTo>
                <a:lnTo>
                  <a:pt x="11301258" y="0"/>
                </a:lnTo>
                <a:lnTo>
                  <a:pt x="11301258" y="5904908"/>
                </a:lnTo>
                <a:lnTo>
                  <a:pt x="0" y="5904908"/>
                </a:lnTo>
                <a:lnTo>
                  <a:pt x="0" y="0"/>
                </a:lnTo>
                <a:close/>
              </a:path>
            </a:pathLst>
          </a:custGeom>
          <a:blipFill>
            <a:blip r:embed="rId2"/>
            <a:stretch>
              <a:fillRect l="0" t="0" r="0" b="0"/>
            </a:stretch>
          </a:blipFill>
        </p:spPr>
      </p:sp>
      <p:sp>
        <p:nvSpPr>
          <p:cNvPr name="TextBox 3" id="3"/>
          <p:cNvSpPr txBox="true"/>
          <p:nvPr/>
        </p:nvSpPr>
        <p:spPr>
          <a:xfrm rot="0">
            <a:off x="5951417" y="650240"/>
            <a:ext cx="6385166" cy="804545"/>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08 METODOLOGÍA</a:t>
            </a:r>
          </a:p>
        </p:txBody>
      </p:sp>
      <p:sp>
        <p:nvSpPr>
          <p:cNvPr name="Freeform 4" id="4"/>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33886" y="4122032"/>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91103" y="357835"/>
            <a:ext cx="13107811" cy="804471"/>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09 SPRINTS E HISTORIAS DE USUARIOS</a:t>
            </a:r>
          </a:p>
        </p:txBody>
      </p:sp>
      <p:sp>
        <p:nvSpPr>
          <p:cNvPr name="TextBox 4" id="4"/>
          <p:cNvSpPr txBox="true"/>
          <p:nvPr/>
        </p:nvSpPr>
        <p:spPr>
          <a:xfrm rot="0">
            <a:off x="1191802" y="1746944"/>
            <a:ext cx="3042084" cy="804471"/>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SPRINT 0</a:t>
            </a:r>
          </a:p>
        </p:txBody>
      </p:sp>
      <p:sp>
        <p:nvSpPr>
          <p:cNvPr name="TextBox 5" id="5"/>
          <p:cNvSpPr txBox="true"/>
          <p:nvPr/>
        </p:nvSpPr>
        <p:spPr>
          <a:xfrm rot="0">
            <a:off x="11381044" y="1986678"/>
            <a:ext cx="4563520" cy="296429"/>
          </a:xfrm>
          <a:prstGeom prst="rect">
            <a:avLst/>
          </a:prstGeom>
        </p:spPr>
        <p:txBody>
          <a:bodyPr anchor="t" rtlCol="false" tIns="0" lIns="0" bIns="0" rIns="0">
            <a:spAutoFit/>
          </a:bodyPr>
          <a:lstStyle/>
          <a:p>
            <a:pPr algn="ctr">
              <a:lnSpc>
                <a:spcPts val="2288"/>
              </a:lnSpc>
              <a:spcBef>
                <a:spcPct val="0"/>
              </a:spcBef>
            </a:pPr>
            <a:r>
              <a:rPr lang="en-US" b="true" sz="2080">
                <a:solidFill>
                  <a:srgbClr val="336BE4"/>
                </a:solidFill>
                <a:latin typeface="HK Grotesk Bold"/>
                <a:ea typeface="HK Grotesk Bold"/>
                <a:cs typeface="HK Grotesk Bold"/>
                <a:sym typeface="HK Grotesk Bold"/>
              </a:rPr>
              <a:t>Duración 1 semana (01/09 - 05/09)</a:t>
            </a:r>
          </a:p>
        </p:txBody>
      </p:sp>
      <p:sp>
        <p:nvSpPr>
          <p:cNvPr name="TextBox 6" id="6"/>
          <p:cNvSpPr txBox="true"/>
          <p:nvPr/>
        </p:nvSpPr>
        <p:spPr>
          <a:xfrm rot="0">
            <a:off x="443511" y="2570502"/>
            <a:ext cx="4538666" cy="799638"/>
          </a:xfrm>
          <a:prstGeom prst="rect">
            <a:avLst/>
          </a:prstGeom>
        </p:spPr>
        <p:txBody>
          <a:bodyPr anchor="t" rtlCol="false" tIns="0" lIns="0" bIns="0" rIns="0">
            <a:spAutoFit/>
          </a:bodyPr>
          <a:lstStyle/>
          <a:p>
            <a:pPr algn="ctr">
              <a:lnSpc>
                <a:spcPts val="2096"/>
              </a:lnSpc>
              <a:spcBef>
                <a:spcPct val="0"/>
              </a:spcBef>
            </a:pPr>
            <a:r>
              <a:rPr lang="en-US" b="true" sz="1906">
                <a:solidFill>
                  <a:srgbClr val="336BE4"/>
                </a:solidFill>
                <a:latin typeface="HK Grotesk Bold"/>
                <a:ea typeface="HK Grotesk Bold"/>
                <a:cs typeface="HK Grotesk Bold"/>
                <a:sym typeface="HK Grotesk Bold"/>
              </a:rPr>
              <a:t>Dejar listas las bases técnicas y de gestión para comenzar a entregar valor desde el Sprint 1.</a:t>
            </a:r>
          </a:p>
        </p:txBody>
      </p:sp>
      <p:sp>
        <p:nvSpPr>
          <p:cNvPr name="TextBox 7" id="7"/>
          <p:cNvSpPr txBox="true"/>
          <p:nvPr/>
        </p:nvSpPr>
        <p:spPr>
          <a:xfrm rot="0">
            <a:off x="4568725" y="4247306"/>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1</a:t>
            </a:r>
          </a:p>
        </p:txBody>
      </p:sp>
      <p:sp>
        <p:nvSpPr>
          <p:cNvPr name="TextBox 8" id="8"/>
          <p:cNvSpPr txBox="true"/>
          <p:nvPr/>
        </p:nvSpPr>
        <p:spPr>
          <a:xfrm rot="0">
            <a:off x="5329760" y="4333031"/>
            <a:ext cx="3483308" cy="598932"/>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Instalación y configuración de repositorios</a:t>
            </a:r>
          </a:p>
        </p:txBody>
      </p:sp>
      <p:sp>
        <p:nvSpPr>
          <p:cNvPr name="Freeform 9" id="9"/>
          <p:cNvSpPr/>
          <p:nvPr/>
        </p:nvSpPr>
        <p:spPr>
          <a:xfrm flipH="false" flipV="false" rot="0">
            <a:off x="4233886" y="5676558"/>
            <a:ext cx="931401" cy="931401"/>
          </a:xfrm>
          <a:custGeom>
            <a:avLst/>
            <a:gdLst/>
            <a:ahLst/>
            <a:cxnLst/>
            <a:rect r="r" b="b" t="t" l="l"/>
            <a:pathLst>
              <a:path h="931401" w="931401">
                <a:moveTo>
                  <a:pt x="0" y="0"/>
                </a:moveTo>
                <a:lnTo>
                  <a:pt x="931402" y="0"/>
                </a:lnTo>
                <a:lnTo>
                  <a:pt x="931402" y="931402"/>
                </a:lnTo>
                <a:lnTo>
                  <a:pt x="0" y="931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568725" y="5801832"/>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2</a:t>
            </a:r>
          </a:p>
        </p:txBody>
      </p:sp>
      <p:sp>
        <p:nvSpPr>
          <p:cNvPr name="TextBox 11" id="11"/>
          <p:cNvSpPr txBox="true"/>
          <p:nvPr/>
        </p:nvSpPr>
        <p:spPr>
          <a:xfrm rot="0">
            <a:off x="5406175" y="6001700"/>
            <a:ext cx="3330476" cy="598932"/>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Configuración del frontend en React</a:t>
            </a:r>
          </a:p>
        </p:txBody>
      </p:sp>
      <p:sp>
        <p:nvSpPr>
          <p:cNvPr name="Freeform 12" id="12"/>
          <p:cNvSpPr/>
          <p:nvPr/>
        </p:nvSpPr>
        <p:spPr>
          <a:xfrm flipH="false" flipV="false" rot="0">
            <a:off x="9127608" y="5676558"/>
            <a:ext cx="931401" cy="931401"/>
          </a:xfrm>
          <a:custGeom>
            <a:avLst/>
            <a:gdLst/>
            <a:ahLst/>
            <a:cxnLst/>
            <a:rect r="r" b="b" t="t" l="l"/>
            <a:pathLst>
              <a:path h="931401" w="931401">
                <a:moveTo>
                  <a:pt x="0" y="0"/>
                </a:moveTo>
                <a:lnTo>
                  <a:pt x="931402" y="0"/>
                </a:lnTo>
                <a:lnTo>
                  <a:pt x="931402" y="931402"/>
                </a:lnTo>
                <a:lnTo>
                  <a:pt x="0" y="931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462447" y="5801832"/>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5</a:t>
            </a:r>
          </a:p>
        </p:txBody>
      </p:sp>
      <p:sp>
        <p:nvSpPr>
          <p:cNvPr name="TextBox 14" id="14"/>
          <p:cNvSpPr txBox="true"/>
          <p:nvPr/>
        </p:nvSpPr>
        <p:spPr>
          <a:xfrm rot="0">
            <a:off x="10297135" y="5904724"/>
            <a:ext cx="3692408" cy="598932"/>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Configuración de Pub/Sub y Dataflow</a:t>
            </a:r>
          </a:p>
        </p:txBody>
      </p:sp>
      <p:sp>
        <p:nvSpPr>
          <p:cNvPr name="Freeform 15" id="15"/>
          <p:cNvSpPr/>
          <p:nvPr/>
        </p:nvSpPr>
        <p:spPr>
          <a:xfrm flipH="false" flipV="false" rot="0">
            <a:off x="4233886" y="7227085"/>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4568725" y="7352358"/>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3</a:t>
            </a:r>
          </a:p>
        </p:txBody>
      </p:sp>
      <p:sp>
        <p:nvSpPr>
          <p:cNvPr name="TextBox 17" id="17"/>
          <p:cNvSpPr txBox="true"/>
          <p:nvPr/>
        </p:nvSpPr>
        <p:spPr>
          <a:xfrm rot="0">
            <a:off x="5406175" y="7438083"/>
            <a:ext cx="3438833" cy="598932"/>
          </a:xfrm>
          <a:prstGeom prst="rect">
            <a:avLst/>
          </a:prstGeom>
        </p:spPr>
        <p:txBody>
          <a:bodyPr anchor="t" rtlCol="false" tIns="0" lIns="0" bIns="0" rIns="0">
            <a:spAutoFit/>
          </a:bodyPr>
          <a:lstStyle/>
          <a:p>
            <a:pPr algn="ctr">
              <a:lnSpc>
                <a:spcPts val="2376"/>
              </a:lnSpc>
            </a:pPr>
            <a:r>
              <a:rPr lang="en-US" sz="2160" b="true">
                <a:solidFill>
                  <a:srgbClr val="336BE4"/>
                </a:solidFill>
                <a:latin typeface="HK Grotesk Bold"/>
                <a:ea typeface="HK Grotesk Bold"/>
                <a:cs typeface="HK Grotesk Bold"/>
                <a:sym typeface="HK Grotesk Bold"/>
              </a:rPr>
              <a:t>Configuración del backend en Node.js</a:t>
            </a:r>
          </a:p>
        </p:txBody>
      </p:sp>
      <p:sp>
        <p:nvSpPr>
          <p:cNvPr name="Freeform 18" id="18"/>
          <p:cNvSpPr/>
          <p:nvPr/>
        </p:nvSpPr>
        <p:spPr>
          <a:xfrm flipH="false" flipV="false" rot="0">
            <a:off x="9127608" y="4122032"/>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9462447" y="4247306"/>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4</a:t>
            </a:r>
          </a:p>
        </p:txBody>
      </p:sp>
      <p:sp>
        <p:nvSpPr>
          <p:cNvPr name="TextBox 20" id="20"/>
          <p:cNvSpPr txBox="true"/>
          <p:nvPr/>
        </p:nvSpPr>
        <p:spPr>
          <a:xfrm rot="0">
            <a:off x="10297135" y="4334119"/>
            <a:ext cx="3692408" cy="608800"/>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Diseño de base de datos en GCP</a:t>
            </a:r>
          </a:p>
        </p:txBody>
      </p:sp>
      <p:sp>
        <p:nvSpPr>
          <p:cNvPr name="Freeform 21" id="21"/>
          <p:cNvSpPr/>
          <p:nvPr/>
        </p:nvSpPr>
        <p:spPr>
          <a:xfrm flipH="false" flipV="false" rot="0">
            <a:off x="9127608" y="7227085"/>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9462447" y="7352358"/>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6</a:t>
            </a:r>
          </a:p>
        </p:txBody>
      </p:sp>
      <p:sp>
        <p:nvSpPr>
          <p:cNvPr name="TextBox 23" id="23"/>
          <p:cNvSpPr txBox="true"/>
          <p:nvPr/>
        </p:nvSpPr>
        <p:spPr>
          <a:xfrm rot="0">
            <a:off x="10344760" y="7402844"/>
            <a:ext cx="3692408" cy="598932"/>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Configuración de bucket en GCP</a:t>
            </a:r>
          </a:p>
        </p:txBody>
      </p:sp>
      <p:sp>
        <p:nvSpPr>
          <p:cNvPr name="TextBox 24" id="24"/>
          <p:cNvSpPr txBox="true"/>
          <p:nvPr/>
        </p:nvSpPr>
        <p:spPr>
          <a:xfrm rot="0">
            <a:off x="10297135" y="8920486"/>
            <a:ext cx="3936738" cy="598932"/>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Configuración del entorno de clustering</a:t>
            </a:r>
          </a:p>
        </p:txBody>
      </p:sp>
      <p:sp>
        <p:nvSpPr>
          <p:cNvPr name="Freeform 25" id="25"/>
          <p:cNvSpPr/>
          <p:nvPr/>
        </p:nvSpPr>
        <p:spPr>
          <a:xfrm flipH="false" flipV="false" rot="0">
            <a:off x="9127608" y="8597089"/>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9462447" y="8722362"/>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7</a:t>
            </a:r>
          </a:p>
        </p:txBody>
      </p:sp>
      <p:sp>
        <p:nvSpPr>
          <p:cNvPr name="Freeform 27" id="27"/>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33886" y="4122032"/>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91103" y="357835"/>
            <a:ext cx="13107811" cy="804471"/>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09 SPRINTS E HISTORIAS DE USUARIOS</a:t>
            </a:r>
          </a:p>
        </p:txBody>
      </p:sp>
      <p:sp>
        <p:nvSpPr>
          <p:cNvPr name="TextBox 4" id="4"/>
          <p:cNvSpPr txBox="true"/>
          <p:nvPr/>
        </p:nvSpPr>
        <p:spPr>
          <a:xfrm rot="0">
            <a:off x="1191802" y="1746907"/>
            <a:ext cx="3042084" cy="804545"/>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SPRINT 1</a:t>
            </a:r>
          </a:p>
        </p:txBody>
      </p:sp>
      <p:sp>
        <p:nvSpPr>
          <p:cNvPr name="TextBox 5" id="5"/>
          <p:cNvSpPr txBox="true"/>
          <p:nvPr/>
        </p:nvSpPr>
        <p:spPr>
          <a:xfrm rot="0">
            <a:off x="11441202" y="1986678"/>
            <a:ext cx="4563520" cy="296429"/>
          </a:xfrm>
          <a:prstGeom prst="rect">
            <a:avLst/>
          </a:prstGeom>
        </p:spPr>
        <p:txBody>
          <a:bodyPr anchor="t" rtlCol="false" tIns="0" lIns="0" bIns="0" rIns="0">
            <a:spAutoFit/>
          </a:bodyPr>
          <a:lstStyle/>
          <a:p>
            <a:pPr algn="ctr">
              <a:lnSpc>
                <a:spcPts val="2288"/>
              </a:lnSpc>
              <a:spcBef>
                <a:spcPct val="0"/>
              </a:spcBef>
            </a:pPr>
            <a:r>
              <a:rPr lang="en-US" b="true" sz="2080">
                <a:solidFill>
                  <a:srgbClr val="336BE4"/>
                </a:solidFill>
                <a:latin typeface="HK Grotesk Bold"/>
                <a:ea typeface="HK Grotesk Bold"/>
                <a:cs typeface="HK Grotesk Bold"/>
                <a:sym typeface="HK Grotesk Bold"/>
              </a:rPr>
              <a:t>Duración 4 semanas (08/09 - 10/10)</a:t>
            </a:r>
          </a:p>
        </p:txBody>
      </p:sp>
      <p:sp>
        <p:nvSpPr>
          <p:cNvPr name="TextBox 6" id="6"/>
          <p:cNvSpPr txBox="true"/>
          <p:nvPr/>
        </p:nvSpPr>
        <p:spPr>
          <a:xfrm rot="0">
            <a:off x="443511" y="2570502"/>
            <a:ext cx="4538666" cy="799638"/>
          </a:xfrm>
          <a:prstGeom prst="rect">
            <a:avLst/>
          </a:prstGeom>
        </p:spPr>
        <p:txBody>
          <a:bodyPr anchor="t" rtlCol="false" tIns="0" lIns="0" bIns="0" rIns="0">
            <a:spAutoFit/>
          </a:bodyPr>
          <a:lstStyle/>
          <a:p>
            <a:pPr algn="ctr">
              <a:lnSpc>
                <a:spcPts val="2096"/>
              </a:lnSpc>
              <a:spcBef>
                <a:spcPct val="0"/>
              </a:spcBef>
            </a:pPr>
            <a:r>
              <a:rPr lang="en-US" b="true" sz="1906">
                <a:solidFill>
                  <a:srgbClr val="336BE4"/>
                </a:solidFill>
                <a:latin typeface="HK Grotesk Bold"/>
                <a:ea typeface="HK Grotesk Bold"/>
                <a:cs typeface="HK Grotesk Bold"/>
                <a:sym typeface="HK Grotesk Bold"/>
              </a:rPr>
              <a:t>Creación de dashboard con gráficos y metadatos, tendencias, reportes históricos y alertas.</a:t>
            </a:r>
          </a:p>
        </p:txBody>
      </p:sp>
      <p:sp>
        <p:nvSpPr>
          <p:cNvPr name="TextBox 7" id="7"/>
          <p:cNvSpPr txBox="true"/>
          <p:nvPr/>
        </p:nvSpPr>
        <p:spPr>
          <a:xfrm rot="0">
            <a:off x="4568725" y="4247306"/>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1</a:t>
            </a:r>
          </a:p>
        </p:txBody>
      </p:sp>
      <p:sp>
        <p:nvSpPr>
          <p:cNvPr name="TextBox 8" id="8"/>
          <p:cNvSpPr txBox="true"/>
          <p:nvPr/>
        </p:nvSpPr>
        <p:spPr>
          <a:xfrm rot="0">
            <a:off x="5406175" y="4324594"/>
            <a:ext cx="2995637" cy="658088"/>
          </a:xfrm>
          <a:prstGeom prst="rect">
            <a:avLst/>
          </a:prstGeom>
        </p:spPr>
        <p:txBody>
          <a:bodyPr anchor="t" rtlCol="false" tIns="0" lIns="0" bIns="0" rIns="0">
            <a:spAutoFit/>
          </a:bodyPr>
          <a:lstStyle/>
          <a:p>
            <a:pPr algn="ctr">
              <a:lnSpc>
                <a:spcPts val="2527"/>
              </a:lnSpc>
            </a:pPr>
            <a:r>
              <a:rPr lang="en-US" sz="2297" b="true">
                <a:solidFill>
                  <a:srgbClr val="336BE4"/>
                </a:solidFill>
                <a:latin typeface="HK Grotesk Bold"/>
                <a:ea typeface="HK Grotesk Bold"/>
                <a:cs typeface="HK Grotesk Bold"/>
                <a:sym typeface="HK Grotesk Bold"/>
              </a:rPr>
              <a:t>Gráficos en Dashboard</a:t>
            </a:r>
          </a:p>
          <a:p>
            <a:pPr algn="ctr">
              <a:lnSpc>
                <a:spcPts val="2527"/>
              </a:lnSpc>
              <a:spcBef>
                <a:spcPct val="0"/>
              </a:spcBef>
            </a:pPr>
          </a:p>
        </p:txBody>
      </p:sp>
      <p:sp>
        <p:nvSpPr>
          <p:cNvPr name="Freeform 9" id="9"/>
          <p:cNvSpPr/>
          <p:nvPr/>
        </p:nvSpPr>
        <p:spPr>
          <a:xfrm flipH="false" flipV="false" rot="0">
            <a:off x="4233886" y="5676558"/>
            <a:ext cx="931401" cy="931401"/>
          </a:xfrm>
          <a:custGeom>
            <a:avLst/>
            <a:gdLst/>
            <a:ahLst/>
            <a:cxnLst/>
            <a:rect r="r" b="b" t="t" l="l"/>
            <a:pathLst>
              <a:path h="931401" w="931401">
                <a:moveTo>
                  <a:pt x="0" y="0"/>
                </a:moveTo>
                <a:lnTo>
                  <a:pt x="931402" y="0"/>
                </a:lnTo>
                <a:lnTo>
                  <a:pt x="931402" y="931402"/>
                </a:lnTo>
                <a:lnTo>
                  <a:pt x="0" y="931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568725" y="5801832"/>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2</a:t>
            </a:r>
          </a:p>
        </p:txBody>
      </p:sp>
      <p:sp>
        <p:nvSpPr>
          <p:cNvPr name="TextBox 11" id="11"/>
          <p:cNvSpPr txBox="true"/>
          <p:nvPr/>
        </p:nvSpPr>
        <p:spPr>
          <a:xfrm rot="0">
            <a:off x="5406175" y="5992175"/>
            <a:ext cx="3330476" cy="658088"/>
          </a:xfrm>
          <a:prstGeom prst="rect">
            <a:avLst/>
          </a:prstGeom>
        </p:spPr>
        <p:txBody>
          <a:bodyPr anchor="t" rtlCol="false" tIns="0" lIns="0" bIns="0" rIns="0">
            <a:spAutoFit/>
          </a:bodyPr>
          <a:lstStyle/>
          <a:p>
            <a:pPr algn="ctr">
              <a:lnSpc>
                <a:spcPts val="2527"/>
              </a:lnSpc>
            </a:pPr>
            <a:r>
              <a:rPr lang="en-US" sz="2297" b="true">
                <a:solidFill>
                  <a:srgbClr val="336BE4"/>
                </a:solidFill>
                <a:latin typeface="HK Grotesk Bold"/>
                <a:ea typeface="HK Grotesk Bold"/>
                <a:cs typeface="HK Grotesk Bold"/>
                <a:sym typeface="HK Grotesk Bold"/>
              </a:rPr>
              <a:t>Descripciones en gráficos</a:t>
            </a:r>
          </a:p>
          <a:p>
            <a:pPr algn="ctr">
              <a:lnSpc>
                <a:spcPts val="2527"/>
              </a:lnSpc>
              <a:spcBef>
                <a:spcPct val="0"/>
              </a:spcBef>
            </a:pPr>
          </a:p>
        </p:txBody>
      </p:sp>
      <p:sp>
        <p:nvSpPr>
          <p:cNvPr name="Freeform 12" id="12"/>
          <p:cNvSpPr/>
          <p:nvPr/>
        </p:nvSpPr>
        <p:spPr>
          <a:xfrm flipH="false" flipV="false" rot="0">
            <a:off x="9127608" y="5676558"/>
            <a:ext cx="931401" cy="931401"/>
          </a:xfrm>
          <a:custGeom>
            <a:avLst/>
            <a:gdLst/>
            <a:ahLst/>
            <a:cxnLst/>
            <a:rect r="r" b="b" t="t" l="l"/>
            <a:pathLst>
              <a:path h="931401" w="931401">
                <a:moveTo>
                  <a:pt x="0" y="0"/>
                </a:moveTo>
                <a:lnTo>
                  <a:pt x="931402" y="0"/>
                </a:lnTo>
                <a:lnTo>
                  <a:pt x="931402" y="931402"/>
                </a:lnTo>
                <a:lnTo>
                  <a:pt x="0" y="931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462447" y="5801832"/>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5</a:t>
            </a:r>
          </a:p>
        </p:txBody>
      </p:sp>
      <p:sp>
        <p:nvSpPr>
          <p:cNvPr name="TextBox 14" id="14"/>
          <p:cNvSpPr txBox="true"/>
          <p:nvPr/>
        </p:nvSpPr>
        <p:spPr>
          <a:xfrm rot="0">
            <a:off x="10297135" y="5895199"/>
            <a:ext cx="2739334" cy="338870"/>
          </a:xfrm>
          <a:prstGeom prst="rect">
            <a:avLst/>
          </a:prstGeom>
        </p:spPr>
        <p:txBody>
          <a:bodyPr anchor="t" rtlCol="false" tIns="0" lIns="0" bIns="0" rIns="0">
            <a:spAutoFit/>
          </a:bodyPr>
          <a:lstStyle/>
          <a:p>
            <a:pPr algn="ctr">
              <a:lnSpc>
                <a:spcPts val="2527"/>
              </a:lnSpc>
              <a:spcBef>
                <a:spcPct val="0"/>
              </a:spcBef>
            </a:pPr>
            <a:r>
              <a:rPr lang="en-US" b="true" sz="2297">
                <a:solidFill>
                  <a:srgbClr val="336BE4"/>
                </a:solidFill>
                <a:latin typeface="HK Grotesk Bold"/>
                <a:ea typeface="HK Grotesk Bold"/>
                <a:cs typeface="HK Grotesk Bold"/>
                <a:sym typeface="HK Grotesk Bold"/>
              </a:rPr>
              <a:t>Pop-ups de alertas</a:t>
            </a:r>
          </a:p>
        </p:txBody>
      </p:sp>
      <p:sp>
        <p:nvSpPr>
          <p:cNvPr name="Freeform 15" id="15"/>
          <p:cNvSpPr/>
          <p:nvPr/>
        </p:nvSpPr>
        <p:spPr>
          <a:xfrm flipH="false" flipV="false" rot="0">
            <a:off x="4233886" y="7227085"/>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4568725" y="7352358"/>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3</a:t>
            </a:r>
          </a:p>
        </p:txBody>
      </p:sp>
      <p:sp>
        <p:nvSpPr>
          <p:cNvPr name="TextBox 17" id="17"/>
          <p:cNvSpPr txBox="true"/>
          <p:nvPr/>
        </p:nvSpPr>
        <p:spPr>
          <a:xfrm rot="0">
            <a:off x="5406175" y="7428558"/>
            <a:ext cx="3195941" cy="658088"/>
          </a:xfrm>
          <a:prstGeom prst="rect">
            <a:avLst/>
          </a:prstGeom>
        </p:spPr>
        <p:txBody>
          <a:bodyPr anchor="t" rtlCol="false" tIns="0" lIns="0" bIns="0" rIns="0">
            <a:spAutoFit/>
          </a:bodyPr>
          <a:lstStyle/>
          <a:p>
            <a:pPr algn="ctr">
              <a:lnSpc>
                <a:spcPts val="2527"/>
              </a:lnSpc>
            </a:pPr>
            <a:r>
              <a:rPr lang="en-US" sz="2297" b="true">
                <a:solidFill>
                  <a:srgbClr val="336BE4"/>
                </a:solidFill>
                <a:latin typeface="HK Grotesk Bold"/>
                <a:ea typeface="HK Grotesk Bold"/>
                <a:cs typeface="HK Grotesk Bold"/>
                <a:sym typeface="HK Grotesk Bold"/>
              </a:rPr>
              <a:t>Detección de tendencias</a:t>
            </a:r>
          </a:p>
          <a:p>
            <a:pPr algn="ctr">
              <a:lnSpc>
                <a:spcPts val="2527"/>
              </a:lnSpc>
              <a:spcBef>
                <a:spcPct val="0"/>
              </a:spcBef>
            </a:pPr>
          </a:p>
        </p:txBody>
      </p:sp>
      <p:sp>
        <p:nvSpPr>
          <p:cNvPr name="Freeform 18" id="18"/>
          <p:cNvSpPr/>
          <p:nvPr/>
        </p:nvSpPr>
        <p:spPr>
          <a:xfrm flipH="false" flipV="false" rot="0">
            <a:off x="9127608" y="4122032"/>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9462447" y="4247306"/>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4</a:t>
            </a:r>
          </a:p>
        </p:txBody>
      </p:sp>
      <p:sp>
        <p:nvSpPr>
          <p:cNvPr name="TextBox 20" id="20"/>
          <p:cNvSpPr txBox="true"/>
          <p:nvPr/>
        </p:nvSpPr>
        <p:spPr>
          <a:xfrm rot="0">
            <a:off x="10297135" y="4334119"/>
            <a:ext cx="2662274" cy="909005"/>
          </a:xfrm>
          <a:prstGeom prst="rect">
            <a:avLst/>
          </a:prstGeom>
        </p:spPr>
        <p:txBody>
          <a:bodyPr anchor="t" rtlCol="false" tIns="0" lIns="0" bIns="0" rIns="0">
            <a:spAutoFit/>
          </a:bodyPr>
          <a:lstStyle/>
          <a:p>
            <a:pPr algn="ctr">
              <a:lnSpc>
                <a:spcPts val="2376"/>
              </a:lnSpc>
            </a:pPr>
            <a:r>
              <a:rPr lang="en-US" sz="2160" b="true">
                <a:solidFill>
                  <a:srgbClr val="336BE4"/>
                </a:solidFill>
                <a:latin typeface="HK Grotesk Bold"/>
                <a:ea typeface="HK Grotesk Bold"/>
                <a:cs typeface="HK Grotesk Bold"/>
                <a:sym typeface="HK Grotesk Bold"/>
              </a:rPr>
              <a:t>Consulta de reportes históricos</a:t>
            </a:r>
          </a:p>
          <a:p>
            <a:pPr algn="ctr">
              <a:lnSpc>
                <a:spcPts val="2376"/>
              </a:lnSpc>
              <a:spcBef>
                <a:spcPct val="0"/>
              </a:spcBef>
            </a:pPr>
          </a:p>
        </p:txBody>
      </p:sp>
      <p:sp>
        <p:nvSpPr>
          <p:cNvPr name="TextBox 21" id="21"/>
          <p:cNvSpPr txBox="true"/>
          <p:nvPr/>
        </p:nvSpPr>
        <p:spPr>
          <a:xfrm rot="0">
            <a:off x="14070530" y="6388380"/>
            <a:ext cx="2656768" cy="598858"/>
          </a:xfrm>
          <a:prstGeom prst="rect">
            <a:avLst/>
          </a:prstGeom>
        </p:spPr>
        <p:txBody>
          <a:bodyPr anchor="t" rtlCol="false" tIns="0" lIns="0" bIns="0" rIns="0">
            <a:spAutoFit/>
          </a:bodyPr>
          <a:lstStyle/>
          <a:p>
            <a:pPr algn="ctr">
              <a:lnSpc>
                <a:spcPts val="2376"/>
              </a:lnSpc>
            </a:pPr>
            <a:r>
              <a:rPr lang="en-US" sz="2160" b="true">
                <a:solidFill>
                  <a:srgbClr val="336BE4"/>
                </a:solidFill>
                <a:latin typeface="HK Grotesk Bold"/>
                <a:ea typeface="HK Grotesk Bold"/>
                <a:cs typeface="HK Grotesk Bold"/>
                <a:sym typeface="HK Grotesk Bold"/>
              </a:rPr>
              <a:t>Historias de Usuario</a:t>
            </a:r>
          </a:p>
          <a:p>
            <a:pPr algn="ctr">
              <a:lnSpc>
                <a:spcPts val="2376"/>
              </a:lnSpc>
              <a:spcBef>
                <a:spcPct val="0"/>
              </a:spcBef>
            </a:pPr>
            <a:r>
              <a:rPr lang="en-US" b="true" sz="2160">
                <a:solidFill>
                  <a:srgbClr val="336BE4"/>
                </a:solidFill>
                <a:latin typeface="HK Grotesk Bold"/>
                <a:ea typeface="HK Grotesk Bold"/>
                <a:cs typeface="HK Grotesk Bold"/>
                <a:sym typeface="HK Grotesk Bold"/>
              </a:rPr>
              <a:t>presentes en el Sprint</a:t>
            </a:r>
          </a:p>
        </p:txBody>
      </p:sp>
      <p:sp>
        <p:nvSpPr>
          <p:cNvPr name="TextBox 22" id="22"/>
          <p:cNvSpPr txBox="true"/>
          <p:nvPr/>
        </p:nvSpPr>
        <p:spPr>
          <a:xfrm rot="0">
            <a:off x="14081584" y="7282120"/>
            <a:ext cx="2645715" cy="2665522"/>
          </a:xfrm>
          <a:prstGeom prst="rect">
            <a:avLst/>
          </a:prstGeom>
        </p:spPr>
        <p:txBody>
          <a:bodyPr anchor="t" rtlCol="false" tIns="0" lIns="0" bIns="0" rIns="0">
            <a:spAutoFit/>
          </a:bodyPr>
          <a:lstStyle/>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HU001</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HU004</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HU007</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HU010</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HU0016</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HU0018</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HU0019</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HU0020</a:t>
            </a:r>
          </a:p>
          <a:p>
            <a:pPr algn="ctr">
              <a:lnSpc>
                <a:spcPts val="2376"/>
              </a:lnSpc>
              <a:spcBef>
                <a:spcPct val="0"/>
              </a:spcBef>
            </a:pPr>
          </a:p>
        </p:txBody>
      </p:sp>
      <p:sp>
        <p:nvSpPr>
          <p:cNvPr name="Freeform 23" id="23"/>
          <p:cNvSpPr/>
          <p:nvPr/>
        </p:nvSpPr>
        <p:spPr>
          <a:xfrm flipH="false" flipV="false" rot="0">
            <a:off x="9127608" y="7227085"/>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9462440" y="7352358"/>
            <a:ext cx="261739" cy="614164"/>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6</a:t>
            </a:r>
          </a:p>
        </p:txBody>
      </p:sp>
      <p:sp>
        <p:nvSpPr>
          <p:cNvPr name="TextBox 25" id="25"/>
          <p:cNvSpPr txBox="true"/>
          <p:nvPr/>
        </p:nvSpPr>
        <p:spPr>
          <a:xfrm rot="0">
            <a:off x="10299898" y="7428558"/>
            <a:ext cx="3195941" cy="338870"/>
          </a:xfrm>
          <a:prstGeom prst="rect">
            <a:avLst/>
          </a:prstGeom>
        </p:spPr>
        <p:txBody>
          <a:bodyPr anchor="t" rtlCol="false" tIns="0" lIns="0" bIns="0" rIns="0">
            <a:spAutoFit/>
          </a:bodyPr>
          <a:lstStyle/>
          <a:p>
            <a:pPr algn="ctr">
              <a:lnSpc>
                <a:spcPts val="2527"/>
              </a:lnSpc>
              <a:spcBef>
                <a:spcPct val="0"/>
              </a:spcBef>
            </a:pPr>
            <a:r>
              <a:rPr lang="en-US" b="true" sz="2297">
                <a:solidFill>
                  <a:srgbClr val="336BE4"/>
                </a:solidFill>
                <a:latin typeface="HK Grotesk Bold"/>
                <a:ea typeface="HK Grotesk Bold"/>
                <a:cs typeface="HK Grotesk Bold"/>
                <a:sym typeface="HK Grotesk Bold"/>
              </a:rPr>
              <a:t>Creación Base de Datos</a:t>
            </a:r>
          </a:p>
        </p:txBody>
      </p:sp>
      <p:sp>
        <p:nvSpPr>
          <p:cNvPr name="Freeform 26" id="26"/>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33886" y="4122032"/>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91103" y="357835"/>
            <a:ext cx="13107811" cy="804471"/>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09 SPRINTS E HISTORIAS DE USUARIOS</a:t>
            </a:r>
          </a:p>
        </p:txBody>
      </p:sp>
      <p:sp>
        <p:nvSpPr>
          <p:cNvPr name="TextBox 4" id="4"/>
          <p:cNvSpPr txBox="true"/>
          <p:nvPr/>
        </p:nvSpPr>
        <p:spPr>
          <a:xfrm rot="0">
            <a:off x="1191802" y="1746944"/>
            <a:ext cx="3042084" cy="804471"/>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SPRINT 2</a:t>
            </a:r>
          </a:p>
        </p:txBody>
      </p:sp>
      <p:sp>
        <p:nvSpPr>
          <p:cNvPr name="TextBox 5" id="5"/>
          <p:cNvSpPr txBox="true"/>
          <p:nvPr/>
        </p:nvSpPr>
        <p:spPr>
          <a:xfrm rot="0">
            <a:off x="11441202" y="1986678"/>
            <a:ext cx="4563520" cy="296429"/>
          </a:xfrm>
          <a:prstGeom prst="rect">
            <a:avLst/>
          </a:prstGeom>
        </p:spPr>
        <p:txBody>
          <a:bodyPr anchor="t" rtlCol="false" tIns="0" lIns="0" bIns="0" rIns="0">
            <a:spAutoFit/>
          </a:bodyPr>
          <a:lstStyle/>
          <a:p>
            <a:pPr algn="ctr">
              <a:lnSpc>
                <a:spcPts val="2288"/>
              </a:lnSpc>
              <a:spcBef>
                <a:spcPct val="0"/>
              </a:spcBef>
            </a:pPr>
            <a:r>
              <a:rPr lang="en-US" b="true" sz="2080">
                <a:solidFill>
                  <a:srgbClr val="336BE4"/>
                </a:solidFill>
                <a:latin typeface="HK Grotesk Bold"/>
                <a:ea typeface="HK Grotesk Bold"/>
                <a:cs typeface="HK Grotesk Bold"/>
                <a:sym typeface="HK Grotesk Bold"/>
              </a:rPr>
              <a:t>Duración 3 semanas (13/10 - 31/10)</a:t>
            </a:r>
          </a:p>
        </p:txBody>
      </p:sp>
      <p:sp>
        <p:nvSpPr>
          <p:cNvPr name="TextBox 6" id="6"/>
          <p:cNvSpPr txBox="true"/>
          <p:nvPr/>
        </p:nvSpPr>
        <p:spPr>
          <a:xfrm rot="0">
            <a:off x="0" y="2570465"/>
            <a:ext cx="5361701" cy="1858946"/>
          </a:xfrm>
          <a:prstGeom prst="rect">
            <a:avLst/>
          </a:prstGeom>
        </p:spPr>
        <p:txBody>
          <a:bodyPr anchor="t" rtlCol="false" tIns="0" lIns="0" bIns="0" rIns="0">
            <a:spAutoFit/>
          </a:bodyPr>
          <a:lstStyle/>
          <a:p>
            <a:pPr algn="ctr">
              <a:lnSpc>
                <a:spcPts val="2096"/>
              </a:lnSpc>
              <a:spcBef>
                <a:spcPct val="0"/>
              </a:spcBef>
            </a:pPr>
            <a:r>
              <a:rPr lang="en-US" b="true" sz="1906">
                <a:solidFill>
                  <a:srgbClr val="336BE4"/>
                </a:solidFill>
                <a:latin typeface="HK Grotesk Bold"/>
                <a:ea typeface="HK Grotesk Bold"/>
                <a:cs typeface="HK Grotesk Bold"/>
                <a:sym typeface="HK Grotesk Bold"/>
              </a:rPr>
              <a:t>Configurar dashboard, exportar patrones/reportes, alertas históricas y login admin.</a:t>
            </a:r>
          </a:p>
          <a:p>
            <a:pPr algn="ctr">
              <a:lnSpc>
                <a:spcPts val="2096"/>
              </a:lnSpc>
              <a:spcBef>
                <a:spcPct val="0"/>
              </a:spcBef>
            </a:pPr>
          </a:p>
          <a:p>
            <a:pPr algn="ctr">
              <a:lnSpc>
                <a:spcPts val="2096"/>
              </a:lnSpc>
              <a:spcBef>
                <a:spcPct val="0"/>
              </a:spcBef>
            </a:pPr>
          </a:p>
          <a:p>
            <a:pPr algn="ctr">
              <a:lnSpc>
                <a:spcPts val="2096"/>
              </a:lnSpc>
              <a:spcBef>
                <a:spcPct val="0"/>
              </a:spcBef>
            </a:pPr>
          </a:p>
          <a:p>
            <a:pPr algn="ctr">
              <a:lnSpc>
                <a:spcPts val="2096"/>
              </a:lnSpc>
              <a:spcBef>
                <a:spcPct val="0"/>
              </a:spcBef>
            </a:pPr>
          </a:p>
        </p:txBody>
      </p:sp>
      <p:sp>
        <p:nvSpPr>
          <p:cNvPr name="TextBox 7" id="7"/>
          <p:cNvSpPr txBox="true"/>
          <p:nvPr/>
        </p:nvSpPr>
        <p:spPr>
          <a:xfrm rot="0">
            <a:off x="4568725" y="4247306"/>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1</a:t>
            </a:r>
          </a:p>
        </p:txBody>
      </p:sp>
      <p:sp>
        <p:nvSpPr>
          <p:cNvPr name="TextBox 8" id="8"/>
          <p:cNvSpPr txBox="true"/>
          <p:nvPr/>
        </p:nvSpPr>
        <p:spPr>
          <a:xfrm rot="0">
            <a:off x="5361701" y="4334119"/>
            <a:ext cx="3483308" cy="303657"/>
          </a:xfrm>
          <a:prstGeom prst="rect">
            <a:avLst/>
          </a:prstGeom>
        </p:spPr>
        <p:txBody>
          <a:bodyPr anchor="t" rtlCol="false" tIns="0" lIns="0" bIns="0" rIns="0">
            <a:spAutoFit/>
          </a:bodyPr>
          <a:lstStyle/>
          <a:p>
            <a:pPr algn="ctr">
              <a:lnSpc>
                <a:spcPts val="2376"/>
              </a:lnSpc>
            </a:pPr>
            <a:r>
              <a:rPr lang="en-US" sz="2160" b="true">
                <a:solidFill>
                  <a:srgbClr val="336BE4"/>
                </a:solidFill>
                <a:latin typeface="HK Grotesk Bold"/>
                <a:ea typeface="HK Grotesk Bold"/>
                <a:cs typeface="HK Grotesk Bold"/>
                <a:sym typeface="HK Grotesk Bold"/>
              </a:rPr>
              <a:t>Configuración de dashboard</a:t>
            </a:r>
          </a:p>
        </p:txBody>
      </p:sp>
      <p:sp>
        <p:nvSpPr>
          <p:cNvPr name="Freeform 9" id="9"/>
          <p:cNvSpPr/>
          <p:nvPr/>
        </p:nvSpPr>
        <p:spPr>
          <a:xfrm flipH="false" flipV="false" rot="0">
            <a:off x="4233886" y="5676558"/>
            <a:ext cx="931401" cy="931401"/>
          </a:xfrm>
          <a:custGeom>
            <a:avLst/>
            <a:gdLst/>
            <a:ahLst/>
            <a:cxnLst/>
            <a:rect r="r" b="b" t="t" l="l"/>
            <a:pathLst>
              <a:path h="931401" w="931401">
                <a:moveTo>
                  <a:pt x="0" y="0"/>
                </a:moveTo>
                <a:lnTo>
                  <a:pt x="931402" y="0"/>
                </a:lnTo>
                <a:lnTo>
                  <a:pt x="931402" y="931402"/>
                </a:lnTo>
                <a:lnTo>
                  <a:pt x="0" y="931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568725" y="5801832"/>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2</a:t>
            </a:r>
          </a:p>
        </p:txBody>
      </p:sp>
      <p:sp>
        <p:nvSpPr>
          <p:cNvPr name="TextBox 11" id="11"/>
          <p:cNvSpPr txBox="true"/>
          <p:nvPr/>
        </p:nvSpPr>
        <p:spPr>
          <a:xfrm rot="0">
            <a:off x="5406175" y="6001700"/>
            <a:ext cx="3330476" cy="303657"/>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Exportar patrones en CSV</a:t>
            </a:r>
          </a:p>
        </p:txBody>
      </p:sp>
      <p:sp>
        <p:nvSpPr>
          <p:cNvPr name="Freeform 12" id="12"/>
          <p:cNvSpPr/>
          <p:nvPr/>
        </p:nvSpPr>
        <p:spPr>
          <a:xfrm flipH="false" flipV="false" rot="0">
            <a:off x="9127608" y="5676558"/>
            <a:ext cx="931401" cy="931401"/>
          </a:xfrm>
          <a:custGeom>
            <a:avLst/>
            <a:gdLst/>
            <a:ahLst/>
            <a:cxnLst/>
            <a:rect r="r" b="b" t="t" l="l"/>
            <a:pathLst>
              <a:path h="931401" w="931401">
                <a:moveTo>
                  <a:pt x="0" y="0"/>
                </a:moveTo>
                <a:lnTo>
                  <a:pt x="931402" y="0"/>
                </a:lnTo>
                <a:lnTo>
                  <a:pt x="931402" y="931402"/>
                </a:lnTo>
                <a:lnTo>
                  <a:pt x="0" y="931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462447" y="5801832"/>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5</a:t>
            </a:r>
          </a:p>
        </p:txBody>
      </p:sp>
      <p:sp>
        <p:nvSpPr>
          <p:cNvPr name="TextBox 14" id="14"/>
          <p:cNvSpPr txBox="true"/>
          <p:nvPr/>
        </p:nvSpPr>
        <p:spPr>
          <a:xfrm rot="0">
            <a:off x="10297135" y="5904724"/>
            <a:ext cx="2739334" cy="303657"/>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Login administrador</a:t>
            </a:r>
          </a:p>
        </p:txBody>
      </p:sp>
      <p:sp>
        <p:nvSpPr>
          <p:cNvPr name="Freeform 15" id="15"/>
          <p:cNvSpPr/>
          <p:nvPr/>
        </p:nvSpPr>
        <p:spPr>
          <a:xfrm flipH="false" flipV="false" rot="0">
            <a:off x="4233886" y="7227085"/>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4568725" y="7352358"/>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3</a:t>
            </a:r>
          </a:p>
        </p:txBody>
      </p:sp>
      <p:sp>
        <p:nvSpPr>
          <p:cNvPr name="TextBox 17" id="17"/>
          <p:cNvSpPr txBox="true"/>
          <p:nvPr/>
        </p:nvSpPr>
        <p:spPr>
          <a:xfrm rot="0">
            <a:off x="5406175" y="7438083"/>
            <a:ext cx="3721433" cy="303657"/>
          </a:xfrm>
          <a:prstGeom prst="rect">
            <a:avLst/>
          </a:prstGeom>
        </p:spPr>
        <p:txBody>
          <a:bodyPr anchor="t" rtlCol="false" tIns="0" lIns="0" bIns="0" rIns="0">
            <a:spAutoFit/>
          </a:bodyPr>
          <a:lstStyle/>
          <a:p>
            <a:pPr algn="ctr">
              <a:lnSpc>
                <a:spcPts val="2376"/>
              </a:lnSpc>
            </a:pPr>
            <a:r>
              <a:rPr lang="en-US" sz="2160" b="true">
                <a:solidFill>
                  <a:srgbClr val="336BE4"/>
                </a:solidFill>
                <a:latin typeface="HK Grotesk Bold"/>
                <a:ea typeface="HK Grotesk Bold"/>
                <a:cs typeface="HK Grotesk Bold"/>
                <a:sym typeface="HK Grotesk Bold"/>
              </a:rPr>
              <a:t>Exportar informes históricos</a:t>
            </a:r>
          </a:p>
        </p:txBody>
      </p:sp>
      <p:sp>
        <p:nvSpPr>
          <p:cNvPr name="Freeform 18" id="18"/>
          <p:cNvSpPr/>
          <p:nvPr/>
        </p:nvSpPr>
        <p:spPr>
          <a:xfrm flipH="false" flipV="false" rot="0">
            <a:off x="9127608" y="4122032"/>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9462447" y="4247306"/>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4</a:t>
            </a:r>
          </a:p>
        </p:txBody>
      </p:sp>
      <p:sp>
        <p:nvSpPr>
          <p:cNvPr name="TextBox 20" id="20"/>
          <p:cNvSpPr txBox="true"/>
          <p:nvPr/>
        </p:nvSpPr>
        <p:spPr>
          <a:xfrm rot="0">
            <a:off x="10297135" y="4334119"/>
            <a:ext cx="2662274" cy="308595"/>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Apartado de alertas</a:t>
            </a:r>
          </a:p>
        </p:txBody>
      </p:sp>
      <p:sp>
        <p:nvSpPr>
          <p:cNvPr name="TextBox 21" id="21"/>
          <p:cNvSpPr txBox="true"/>
          <p:nvPr/>
        </p:nvSpPr>
        <p:spPr>
          <a:xfrm rot="0">
            <a:off x="14070530" y="6503859"/>
            <a:ext cx="2656768" cy="598858"/>
          </a:xfrm>
          <a:prstGeom prst="rect">
            <a:avLst/>
          </a:prstGeom>
        </p:spPr>
        <p:txBody>
          <a:bodyPr anchor="t" rtlCol="false" tIns="0" lIns="0" bIns="0" rIns="0">
            <a:spAutoFit/>
          </a:bodyPr>
          <a:lstStyle/>
          <a:p>
            <a:pPr algn="ctr">
              <a:lnSpc>
                <a:spcPts val="2376"/>
              </a:lnSpc>
            </a:pPr>
            <a:r>
              <a:rPr lang="en-US" sz="2160" b="true">
                <a:solidFill>
                  <a:srgbClr val="336BE4"/>
                </a:solidFill>
                <a:latin typeface="HK Grotesk Bold"/>
                <a:ea typeface="HK Grotesk Bold"/>
                <a:cs typeface="HK Grotesk Bold"/>
                <a:sym typeface="HK Grotesk Bold"/>
              </a:rPr>
              <a:t>Historias de Usuario</a:t>
            </a:r>
          </a:p>
          <a:p>
            <a:pPr algn="ctr">
              <a:lnSpc>
                <a:spcPts val="2376"/>
              </a:lnSpc>
              <a:spcBef>
                <a:spcPct val="0"/>
              </a:spcBef>
            </a:pPr>
            <a:r>
              <a:rPr lang="en-US" b="true" sz="2160">
                <a:solidFill>
                  <a:srgbClr val="336BE4"/>
                </a:solidFill>
                <a:latin typeface="HK Grotesk Bold"/>
                <a:ea typeface="HK Grotesk Bold"/>
                <a:cs typeface="HK Grotesk Bold"/>
                <a:sym typeface="HK Grotesk Bold"/>
              </a:rPr>
              <a:t>presentes en el Sprint</a:t>
            </a:r>
          </a:p>
        </p:txBody>
      </p:sp>
      <p:sp>
        <p:nvSpPr>
          <p:cNvPr name="TextBox 22" id="22"/>
          <p:cNvSpPr txBox="true"/>
          <p:nvPr/>
        </p:nvSpPr>
        <p:spPr>
          <a:xfrm rot="0">
            <a:off x="13813929" y="7514100"/>
            <a:ext cx="3169971" cy="1484571"/>
          </a:xfrm>
          <a:prstGeom prst="rect">
            <a:avLst/>
          </a:prstGeom>
        </p:spPr>
        <p:txBody>
          <a:bodyPr anchor="t" rtlCol="false" tIns="0" lIns="0" bIns="0" rIns="0">
            <a:spAutoFit/>
          </a:bodyPr>
          <a:lstStyle/>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HU003</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HU009</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HU011</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HU015</a:t>
            </a:r>
          </a:p>
          <a:p>
            <a:pPr algn="ctr" marL="466344" indent="-233172" lvl="1">
              <a:lnSpc>
                <a:spcPts val="2376"/>
              </a:lnSpc>
              <a:spcBef>
                <a:spcPct val="0"/>
              </a:spcBef>
              <a:buFont typeface="Arial"/>
              <a:buChar char="•"/>
            </a:pPr>
            <a:r>
              <a:rPr lang="en-US" b="true" sz="2160">
                <a:solidFill>
                  <a:srgbClr val="336BE4"/>
                </a:solidFill>
                <a:latin typeface="HK Grotesk Bold"/>
                <a:ea typeface="HK Grotesk Bold"/>
                <a:cs typeface="HK Grotesk Bold"/>
                <a:sym typeface="HK Grotesk Bold"/>
              </a:rPr>
              <a:t>HU017</a:t>
            </a:r>
          </a:p>
        </p:txBody>
      </p:sp>
      <p:sp>
        <p:nvSpPr>
          <p:cNvPr name="Freeform 23" id="23"/>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33886" y="4122032"/>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91103" y="357835"/>
            <a:ext cx="13107811" cy="804471"/>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09 SPRINTS E HISTORIAS DE USUARIOS</a:t>
            </a:r>
          </a:p>
        </p:txBody>
      </p:sp>
      <p:sp>
        <p:nvSpPr>
          <p:cNvPr name="TextBox 4" id="4"/>
          <p:cNvSpPr txBox="true"/>
          <p:nvPr/>
        </p:nvSpPr>
        <p:spPr>
          <a:xfrm rot="0">
            <a:off x="1191802" y="1746944"/>
            <a:ext cx="3042084" cy="804471"/>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SPRINT 3</a:t>
            </a:r>
          </a:p>
        </p:txBody>
      </p:sp>
      <p:sp>
        <p:nvSpPr>
          <p:cNvPr name="TextBox 5" id="5"/>
          <p:cNvSpPr txBox="true"/>
          <p:nvPr/>
        </p:nvSpPr>
        <p:spPr>
          <a:xfrm rot="0">
            <a:off x="11441202" y="1986678"/>
            <a:ext cx="4563520" cy="296429"/>
          </a:xfrm>
          <a:prstGeom prst="rect">
            <a:avLst/>
          </a:prstGeom>
        </p:spPr>
        <p:txBody>
          <a:bodyPr anchor="t" rtlCol="false" tIns="0" lIns="0" bIns="0" rIns="0">
            <a:spAutoFit/>
          </a:bodyPr>
          <a:lstStyle/>
          <a:p>
            <a:pPr algn="ctr">
              <a:lnSpc>
                <a:spcPts val="2288"/>
              </a:lnSpc>
              <a:spcBef>
                <a:spcPct val="0"/>
              </a:spcBef>
            </a:pPr>
            <a:r>
              <a:rPr lang="en-US" b="true" sz="2080">
                <a:solidFill>
                  <a:srgbClr val="336BE4"/>
                </a:solidFill>
                <a:latin typeface="HK Grotesk Bold"/>
                <a:ea typeface="HK Grotesk Bold"/>
                <a:cs typeface="HK Grotesk Bold"/>
                <a:sym typeface="HK Grotesk Bold"/>
              </a:rPr>
              <a:t>Duración 2 semanas (03/11 - 14/11)</a:t>
            </a:r>
          </a:p>
        </p:txBody>
      </p:sp>
      <p:sp>
        <p:nvSpPr>
          <p:cNvPr name="TextBox 6" id="6"/>
          <p:cNvSpPr txBox="true"/>
          <p:nvPr/>
        </p:nvSpPr>
        <p:spPr>
          <a:xfrm rot="0">
            <a:off x="443511" y="2570502"/>
            <a:ext cx="4538666" cy="799638"/>
          </a:xfrm>
          <a:prstGeom prst="rect">
            <a:avLst/>
          </a:prstGeom>
        </p:spPr>
        <p:txBody>
          <a:bodyPr anchor="t" rtlCol="false" tIns="0" lIns="0" bIns="0" rIns="0">
            <a:spAutoFit/>
          </a:bodyPr>
          <a:lstStyle/>
          <a:p>
            <a:pPr algn="ctr">
              <a:lnSpc>
                <a:spcPts val="2096"/>
              </a:lnSpc>
              <a:spcBef>
                <a:spcPct val="0"/>
              </a:spcBef>
            </a:pPr>
            <a:r>
              <a:rPr lang="en-US" b="true" sz="1906">
                <a:solidFill>
                  <a:srgbClr val="336BE4"/>
                </a:solidFill>
                <a:latin typeface="HK Grotesk Bold"/>
                <a:ea typeface="HK Grotesk Bold"/>
                <a:cs typeface="HK Grotesk Bold"/>
                <a:sym typeface="HK Grotesk Bold"/>
              </a:rPr>
              <a:t>Filtros de fechas, estadísticas en gráficos, interactividad avanzada, outliers y reportes</a:t>
            </a:r>
          </a:p>
        </p:txBody>
      </p:sp>
      <p:sp>
        <p:nvSpPr>
          <p:cNvPr name="TextBox 7" id="7"/>
          <p:cNvSpPr txBox="true"/>
          <p:nvPr/>
        </p:nvSpPr>
        <p:spPr>
          <a:xfrm rot="0">
            <a:off x="4568725" y="4247306"/>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1</a:t>
            </a:r>
          </a:p>
        </p:txBody>
      </p:sp>
      <p:sp>
        <p:nvSpPr>
          <p:cNvPr name="TextBox 8" id="8"/>
          <p:cNvSpPr txBox="true"/>
          <p:nvPr/>
        </p:nvSpPr>
        <p:spPr>
          <a:xfrm rot="0">
            <a:off x="5406175" y="4334119"/>
            <a:ext cx="2995637" cy="598932"/>
          </a:xfrm>
          <a:prstGeom prst="rect">
            <a:avLst/>
          </a:prstGeom>
        </p:spPr>
        <p:txBody>
          <a:bodyPr anchor="t" rtlCol="false" tIns="0" lIns="0" bIns="0" rIns="0">
            <a:spAutoFit/>
          </a:bodyPr>
          <a:lstStyle/>
          <a:p>
            <a:pPr algn="ctr">
              <a:lnSpc>
                <a:spcPts val="2376"/>
              </a:lnSpc>
            </a:pPr>
            <a:r>
              <a:rPr lang="en-US" sz="2160" b="true">
                <a:solidFill>
                  <a:srgbClr val="336BE4"/>
                </a:solidFill>
                <a:latin typeface="HK Grotesk Bold"/>
                <a:ea typeface="HK Grotesk Bold"/>
                <a:cs typeface="HK Grotesk Bold"/>
                <a:sym typeface="HK Grotesk Bold"/>
              </a:rPr>
              <a:t>Filtro por fechas en dashboard</a:t>
            </a:r>
          </a:p>
        </p:txBody>
      </p:sp>
      <p:sp>
        <p:nvSpPr>
          <p:cNvPr name="Freeform 9" id="9"/>
          <p:cNvSpPr/>
          <p:nvPr/>
        </p:nvSpPr>
        <p:spPr>
          <a:xfrm flipH="false" flipV="false" rot="0">
            <a:off x="4233886" y="5676558"/>
            <a:ext cx="931401" cy="931401"/>
          </a:xfrm>
          <a:custGeom>
            <a:avLst/>
            <a:gdLst/>
            <a:ahLst/>
            <a:cxnLst/>
            <a:rect r="r" b="b" t="t" l="l"/>
            <a:pathLst>
              <a:path h="931401" w="931401">
                <a:moveTo>
                  <a:pt x="0" y="0"/>
                </a:moveTo>
                <a:lnTo>
                  <a:pt x="931402" y="0"/>
                </a:lnTo>
                <a:lnTo>
                  <a:pt x="931402" y="931402"/>
                </a:lnTo>
                <a:lnTo>
                  <a:pt x="0" y="931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568725" y="5801832"/>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2</a:t>
            </a:r>
          </a:p>
        </p:txBody>
      </p:sp>
      <p:sp>
        <p:nvSpPr>
          <p:cNvPr name="TextBox 11" id="11"/>
          <p:cNvSpPr txBox="true"/>
          <p:nvPr/>
        </p:nvSpPr>
        <p:spPr>
          <a:xfrm rot="0">
            <a:off x="5406175" y="6001700"/>
            <a:ext cx="3330476" cy="303657"/>
          </a:xfrm>
          <a:prstGeom prst="rect">
            <a:avLst/>
          </a:prstGeom>
        </p:spPr>
        <p:txBody>
          <a:bodyPr anchor="t" rtlCol="false" tIns="0" lIns="0" bIns="0" rIns="0">
            <a:spAutoFit/>
          </a:bodyPr>
          <a:lstStyle/>
          <a:p>
            <a:pPr algn="ctr">
              <a:lnSpc>
                <a:spcPts val="2376"/>
              </a:lnSpc>
            </a:pPr>
            <a:r>
              <a:rPr lang="en-US" sz="2160" b="true">
                <a:solidFill>
                  <a:srgbClr val="336BE4"/>
                </a:solidFill>
                <a:latin typeface="HK Grotesk Bold"/>
                <a:ea typeface="HK Grotesk Bold"/>
                <a:cs typeface="HK Grotesk Bold"/>
                <a:sym typeface="HK Grotesk Bold"/>
              </a:rPr>
              <a:t>Estadísticas en gráficos</a:t>
            </a:r>
          </a:p>
        </p:txBody>
      </p:sp>
      <p:sp>
        <p:nvSpPr>
          <p:cNvPr name="Freeform 12" id="12"/>
          <p:cNvSpPr/>
          <p:nvPr/>
        </p:nvSpPr>
        <p:spPr>
          <a:xfrm flipH="false" flipV="false" rot="0">
            <a:off x="9127608" y="5676558"/>
            <a:ext cx="931401" cy="931401"/>
          </a:xfrm>
          <a:custGeom>
            <a:avLst/>
            <a:gdLst/>
            <a:ahLst/>
            <a:cxnLst/>
            <a:rect r="r" b="b" t="t" l="l"/>
            <a:pathLst>
              <a:path h="931401" w="931401">
                <a:moveTo>
                  <a:pt x="0" y="0"/>
                </a:moveTo>
                <a:lnTo>
                  <a:pt x="931402" y="0"/>
                </a:lnTo>
                <a:lnTo>
                  <a:pt x="931402" y="931402"/>
                </a:lnTo>
                <a:lnTo>
                  <a:pt x="0" y="931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462447" y="5801832"/>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5</a:t>
            </a:r>
          </a:p>
        </p:txBody>
      </p:sp>
      <p:sp>
        <p:nvSpPr>
          <p:cNvPr name="TextBox 14" id="14"/>
          <p:cNvSpPr txBox="true"/>
          <p:nvPr/>
        </p:nvSpPr>
        <p:spPr>
          <a:xfrm rot="0">
            <a:off x="10297135" y="5904724"/>
            <a:ext cx="2739334" cy="598932"/>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Reportes personalizados</a:t>
            </a:r>
          </a:p>
        </p:txBody>
      </p:sp>
      <p:sp>
        <p:nvSpPr>
          <p:cNvPr name="Freeform 15" id="15"/>
          <p:cNvSpPr/>
          <p:nvPr/>
        </p:nvSpPr>
        <p:spPr>
          <a:xfrm flipH="false" flipV="false" rot="0">
            <a:off x="4233886" y="7227085"/>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4568725" y="7352358"/>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3</a:t>
            </a:r>
          </a:p>
        </p:txBody>
      </p:sp>
      <p:sp>
        <p:nvSpPr>
          <p:cNvPr name="TextBox 17" id="17"/>
          <p:cNvSpPr txBox="true"/>
          <p:nvPr/>
        </p:nvSpPr>
        <p:spPr>
          <a:xfrm rot="0">
            <a:off x="5406175" y="7438083"/>
            <a:ext cx="3195941" cy="303657"/>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Dashboard interactivo</a:t>
            </a:r>
          </a:p>
        </p:txBody>
      </p:sp>
      <p:sp>
        <p:nvSpPr>
          <p:cNvPr name="Freeform 18" id="18"/>
          <p:cNvSpPr/>
          <p:nvPr/>
        </p:nvSpPr>
        <p:spPr>
          <a:xfrm flipH="false" flipV="false" rot="0">
            <a:off x="9127608" y="4122032"/>
            <a:ext cx="931401" cy="931401"/>
          </a:xfrm>
          <a:custGeom>
            <a:avLst/>
            <a:gdLst/>
            <a:ahLst/>
            <a:cxnLst/>
            <a:rect r="r" b="b" t="t" l="l"/>
            <a:pathLst>
              <a:path h="931401" w="931401">
                <a:moveTo>
                  <a:pt x="0" y="0"/>
                </a:moveTo>
                <a:lnTo>
                  <a:pt x="931402" y="0"/>
                </a:lnTo>
                <a:lnTo>
                  <a:pt x="931402" y="931401"/>
                </a:lnTo>
                <a:lnTo>
                  <a:pt x="0" y="9314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9462447" y="4247306"/>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4</a:t>
            </a:r>
          </a:p>
        </p:txBody>
      </p:sp>
      <p:sp>
        <p:nvSpPr>
          <p:cNvPr name="TextBox 20" id="20"/>
          <p:cNvSpPr txBox="true"/>
          <p:nvPr/>
        </p:nvSpPr>
        <p:spPr>
          <a:xfrm rot="0">
            <a:off x="10297135" y="4334119"/>
            <a:ext cx="2662274" cy="598932"/>
          </a:xfrm>
          <a:prstGeom prst="rect">
            <a:avLst/>
          </a:prstGeom>
        </p:spPr>
        <p:txBody>
          <a:bodyPr anchor="t" rtlCol="false" tIns="0" lIns="0" bIns="0" rIns="0">
            <a:spAutoFit/>
          </a:bodyPr>
          <a:lstStyle/>
          <a:p>
            <a:pPr algn="ctr">
              <a:lnSpc>
                <a:spcPts val="2376"/>
              </a:lnSpc>
            </a:pPr>
            <a:r>
              <a:rPr lang="en-US" sz="2160" b="true">
                <a:solidFill>
                  <a:srgbClr val="336BE4"/>
                </a:solidFill>
                <a:latin typeface="HK Grotesk Bold"/>
                <a:ea typeface="HK Grotesk Bold"/>
                <a:cs typeface="HK Grotesk Bold"/>
                <a:sym typeface="HK Grotesk Bold"/>
              </a:rPr>
              <a:t>Resaltar valores atípicos</a:t>
            </a:r>
          </a:p>
        </p:txBody>
      </p:sp>
      <p:sp>
        <p:nvSpPr>
          <p:cNvPr name="TextBox 21" id="21"/>
          <p:cNvSpPr txBox="true"/>
          <p:nvPr/>
        </p:nvSpPr>
        <p:spPr>
          <a:xfrm rot="0">
            <a:off x="14070530" y="6522706"/>
            <a:ext cx="2656768" cy="598858"/>
          </a:xfrm>
          <a:prstGeom prst="rect">
            <a:avLst/>
          </a:prstGeom>
        </p:spPr>
        <p:txBody>
          <a:bodyPr anchor="t" rtlCol="false" tIns="0" lIns="0" bIns="0" rIns="0">
            <a:spAutoFit/>
          </a:bodyPr>
          <a:lstStyle/>
          <a:p>
            <a:pPr algn="ctr">
              <a:lnSpc>
                <a:spcPts val="2376"/>
              </a:lnSpc>
            </a:pPr>
            <a:r>
              <a:rPr lang="en-US" sz="2160" b="true">
                <a:solidFill>
                  <a:srgbClr val="336BE4"/>
                </a:solidFill>
                <a:latin typeface="HK Grotesk Bold"/>
                <a:ea typeface="HK Grotesk Bold"/>
                <a:cs typeface="HK Grotesk Bold"/>
                <a:sym typeface="HK Grotesk Bold"/>
              </a:rPr>
              <a:t>Historias de Usuario</a:t>
            </a:r>
          </a:p>
          <a:p>
            <a:pPr algn="ctr">
              <a:lnSpc>
                <a:spcPts val="2376"/>
              </a:lnSpc>
              <a:spcBef>
                <a:spcPct val="0"/>
              </a:spcBef>
            </a:pPr>
            <a:r>
              <a:rPr lang="en-US" b="true" sz="2160">
                <a:solidFill>
                  <a:srgbClr val="336BE4"/>
                </a:solidFill>
                <a:latin typeface="HK Grotesk Bold"/>
                <a:ea typeface="HK Grotesk Bold"/>
                <a:cs typeface="HK Grotesk Bold"/>
                <a:sym typeface="HK Grotesk Bold"/>
              </a:rPr>
              <a:t>presentes en el Sprint</a:t>
            </a:r>
          </a:p>
        </p:txBody>
      </p:sp>
      <p:sp>
        <p:nvSpPr>
          <p:cNvPr name="TextBox 22" id="22"/>
          <p:cNvSpPr txBox="true"/>
          <p:nvPr/>
        </p:nvSpPr>
        <p:spPr>
          <a:xfrm rot="0">
            <a:off x="13813929" y="7532947"/>
            <a:ext cx="3169971" cy="1484571"/>
          </a:xfrm>
          <a:prstGeom prst="rect">
            <a:avLst/>
          </a:prstGeom>
        </p:spPr>
        <p:txBody>
          <a:bodyPr anchor="t" rtlCol="false" tIns="0" lIns="0" bIns="0" rIns="0">
            <a:spAutoFit/>
          </a:bodyPr>
          <a:lstStyle/>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HU002</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HU005</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HU006</a:t>
            </a:r>
          </a:p>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HU008</a:t>
            </a:r>
          </a:p>
          <a:p>
            <a:pPr algn="ctr" marL="466344" indent="-233172" lvl="1">
              <a:lnSpc>
                <a:spcPts val="2376"/>
              </a:lnSpc>
              <a:spcBef>
                <a:spcPct val="0"/>
              </a:spcBef>
              <a:buFont typeface="Arial"/>
              <a:buChar char="•"/>
            </a:pPr>
            <a:r>
              <a:rPr lang="en-US" b="true" sz="2160">
                <a:solidFill>
                  <a:srgbClr val="336BE4"/>
                </a:solidFill>
                <a:latin typeface="HK Grotesk Bold"/>
                <a:ea typeface="HK Grotesk Bold"/>
                <a:cs typeface="HK Grotesk Bold"/>
                <a:sym typeface="HK Grotesk Bold"/>
              </a:rPr>
              <a:t>HU012</a:t>
            </a:r>
          </a:p>
        </p:txBody>
      </p:sp>
      <p:sp>
        <p:nvSpPr>
          <p:cNvPr name="Freeform 23" id="23"/>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36BE4"/>
        </a:solidFill>
      </p:bgPr>
    </p:bg>
    <p:spTree>
      <p:nvGrpSpPr>
        <p:cNvPr id="1" name=""/>
        <p:cNvGrpSpPr/>
        <p:nvPr/>
      </p:nvGrpSpPr>
      <p:grpSpPr>
        <a:xfrm>
          <a:off x="0" y="0"/>
          <a:ext cx="0" cy="0"/>
          <a:chOff x="0" y="0"/>
          <a:chExt cx="0" cy="0"/>
        </a:xfrm>
      </p:grpSpPr>
      <p:grpSp>
        <p:nvGrpSpPr>
          <p:cNvPr name="Group 2" id="2"/>
          <p:cNvGrpSpPr/>
          <p:nvPr/>
        </p:nvGrpSpPr>
        <p:grpSpPr>
          <a:xfrm rot="0">
            <a:off x="10636698" y="-674483"/>
            <a:ext cx="6393874" cy="3121763"/>
            <a:chOff x="0" y="0"/>
            <a:chExt cx="8525166" cy="4162351"/>
          </a:xfrm>
        </p:grpSpPr>
        <p:sp>
          <p:nvSpPr>
            <p:cNvPr name="TextBox 3" id="3"/>
            <p:cNvSpPr txBox="true"/>
            <p:nvPr/>
          </p:nvSpPr>
          <p:spPr>
            <a:xfrm rot="0">
              <a:off x="0" y="2389429"/>
              <a:ext cx="8525166" cy="1088602"/>
            </a:xfrm>
            <a:prstGeom prst="rect">
              <a:avLst/>
            </a:prstGeom>
          </p:spPr>
          <p:txBody>
            <a:bodyPr anchor="t" rtlCol="false" tIns="0" lIns="0" bIns="0" rIns="0">
              <a:spAutoFit/>
            </a:bodyPr>
            <a:lstStyle/>
            <a:p>
              <a:pPr algn="just">
                <a:lnSpc>
                  <a:spcPts val="6160"/>
                </a:lnSpc>
              </a:pPr>
              <a:r>
                <a:rPr lang="en-US" sz="5600" b="true">
                  <a:solidFill>
                    <a:srgbClr val="FFFFFF">
                      <a:alpha val="66667"/>
                    </a:srgbClr>
                  </a:solidFill>
                  <a:latin typeface="HK Grotesk Bold"/>
                  <a:ea typeface="HK Grotesk Bold"/>
                  <a:cs typeface="HK Grotesk Bold"/>
                  <a:sym typeface="HK Grotesk Bold"/>
                </a:rPr>
                <a:t> CONTENIDO</a:t>
              </a:r>
            </a:p>
          </p:txBody>
        </p:sp>
        <p:sp>
          <p:nvSpPr>
            <p:cNvPr name="TextBox 4" id="4"/>
            <p:cNvSpPr txBox="true"/>
            <p:nvPr/>
          </p:nvSpPr>
          <p:spPr>
            <a:xfrm rot="0">
              <a:off x="0" y="31499"/>
              <a:ext cx="8525166" cy="947858"/>
            </a:xfrm>
            <a:prstGeom prst="rect">
              <a:avLst/>
            </a:prstGeom>
          </p:spPr>
          <p:txBody>
            <a:bodyPr anchor="t" rtlCol="false" tIns="0" lIns="0" bIns="0" rIns="0">
              <a:spAutoFit/>
            </a:bodyPr>
            <a:lstStyle/>
            <a:p>
              <a:pPr algn="just">
                <a:lnSpc>
                  <a:spcPts val="5443"/>
                </a:lnSpc>
              </a:pPr>
            </a:p>
          </p:txBody>
        </p:sp>
      </p:grpSp>
      <p:grpSp>
        <p:nvGrpSpPr>
          <p:cNvPr name="Group 5" id="5"/>
          <p:cNvGrpSpPr>
            <a:grpSpLocks noChangeAspect="true"/>
          </p:cNvGrpSpPr>
          <p:nvPr/>
        </p:nvGrpSpPr>
        <p:grpSpPr>
          <a:xfrm rot="0">
            <a:off x="993956" y="1028700"/>
            <a:ext cx="8528645" cy="8545730"/>
            <a:chOff x="0" y="0"/>
            <a:chExt cx="10143490" cy="10163810"/>
          </a:xfrm>
        </p:grpSpPr>
        <p:sp>
          <p:nvSpPr>
            <p:cNvPr name="Freeform 6" id="6"/>
            <p:cNvSpPr/>
            <p:nvPr/>
          </p:nvSpPr>
          <p:spPr>
            <a:xfrm flipH="false" flipV="false" rot="0">
              <a:off x="0" y="0"/>
              <a:ext cx="10143351" cy="10163632"/>
            </a:xfrm>
            <a:custGeom>
              <a:avLst/>
              <a:gdLst/>
              <a:ahLst/>
              <a:cxnLst/>
              <a:rect r="r" b="b" t="t" l="l"/>
              <a:pathLst>
                <a:path h="10163632" w="10143351">
                  <a:moveTo>
                    <a:pt x="0" y="0"/>
                  </a:moveTo>
                  <a:lnTo>
                    <a:pt x="10143351" y="0"/>
                  </a:lnTo>
                  <a:lnTo>
                    <a:pt x="10143351" y="10163632"/>
                  </a:lnTo>
                  <a:lnTo>
                    <a:pt x="0" y="10163632"/>
                  </a:lnTo>
                  <a:close/>
                </a:path>
              </a:pathLst>
            </a:custGeom>
            <a:blipFill>
              <a:blip r:embed="rId2"/>
              <a:stretch>
                <a:fillRect l="0" t="-25" r="0" b="-25"/>
              </a:stretch>
            </a:blipFill>
          </p:spPr>
        </p:sp>
        <p:sp>
          <p:nvSpPr>
            <p:cNvPr name="Freeform 7" id="7"/>
            <p:cNvSpPr/>
            <p:nvPr/>
          </p:nvSpPr>
          <p:spPr>
            <a:xfrm flipH="false" flipV="false" rot="0">
              <a:off x="3149600" y="2368550"/>
              <a:ext cx="5156200" cy="6858000"/>
            </a:xfrm>
            <a:custGeom>
              <a:avLst/>
              <a:gdLst/>
              <a:ahLst/>
              <a:cxnLst/>
              <a:rect r="r" b="b" t="t" l="l"/>
              <a:pathLst>
                <a:path h="6858000" w="5156200">
                  <a:moveTo>
                    <a:pt x="0" y="0"/>
                  </a:moveTo>
                  <a:lnTo>
                    <a:pt x="5156200" y="0"/>
                  </a:lnTo>
                  <a:lnTo>
                    <a:pt x="5156200" y="6858000"/>
                  </a:lnTo>
                  <a:lnTo>
                    <a:pt x="0" y="6858000"/>
                  </a:lnTo>
                  <a:close/>
                </a:path>
              </a:pathLst>
            </a:custGeom>
            <a:blipFill>
              <a:blip r:embed="rId3"/>
              <a:stretch>
                <a:fillRect l="-172169" t="0" r="-31368" b="0"/>
              </a:stretch>
            </a:blipFill>
          </p:spPr>
        </p:sp>
        <p:sp>
          <p:nvSpPr>
            <p:cNvPr name="Freeform 8" id="8"/>
            <p:cNvSpPr/>
            <p:nvPr/>
          </p:nvSpPr>
          <p:spPr>
            <a:xfrm flipH="false" flipV="false" rot="0">
              <a:off x="374650" y="673100"/>
              <a:ext cx="6318250" cy="8427288"/>
            </a:xfrm>
            <a:custGeom>
              <a:avLst/>
              <a:gdLst/>
              <a:ahLst/>
              <a:cxnLst/>
              <a:rect r="r" b="b" t="t" l="l"/>
              <a:pathLst>
                <a:path h="8427288" w="6318250">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l="-44848" t="0" r="-44848" b="0"/>
              </a:stretch>
            </a:blipFill>
          </p:spPr>
        </p:sp>
      </p:grpSp>
      <p:grpSp>
        <p:nvGrpSpPr>
          <p:cNvPr name="Group 9" id="9"/>
          <p:cNvGrpSpPr/>
          <p:nvPr/>
        </p:nvGrpSpPr>
        <p:grpSpPr>
          <a:xfrm rot="0">
            <a:off x="10930538" y="2924529"/>
            <a:ext cx="6328762" cy="6649901"/>
            <a:chOff x="0" y="0"/>
            <a:chExt cx="8438349" cy="8866535"/>
          </a:xfrm>
        </p:grpSpPr>
        <p:sp>
          <p:nvSpPr>
            <p:cNvPr name="TextBox 10" id="10"/>
            <p:cNvSpPr txBox="true"/>
            <p:nvPr/>
          </p:nvSpPr>
          <p:spPr>
            <a:xfrm rot="0">
              <a:off x="0" y="8193075"/>
              <a:ext cx="8438349" cy="407885"/>
            </a:xfrm>
            <a:prstGeom prst="rect">
              <a:avLst/>
            </a:prstGeom>
          </p:spPr>
          <p:txBody>
            <a:bodyPr anchor="t" rtlCol="false" tIns="0" lIns="0" bIns="0" rIns="0">
              <a:spAutoFit/>
            </a:bodyPr>
            <a:lstStyle/>
            <a:p>
              <a:pPr algn="l" marL="0" indent="0" lvl="0">
                <a:lnSpc>
                  <a:spcPts val="2517"/>
                </a:lnSpc>
              </a:pPr>
            </a:p>
          </p:txBody>
        </p:sp>
        <p:sp>
          <p:nvSpPr>
            <p:cNvPr name="TextBox 11" id="11"/>
            <p:cNvSpPr txBox="true"/>
            <p:nvPr/>
          </p:nvSpPr>
          <p:spPr>
            <a:xfrm rot="0">
              <a:off x="0" y="12182"/>
              <a:ext cx="8438349" cy="6798294"/>
            </a:xfrm>
            <a:prstGeom prst="rect">
              <a:avLst/>
            </a:prstGeom>
          </p:spPr>
          <p:txBody>
            <a:bodyPr anchor="t" rtlCol="false" tIns="0" lIns="0" bIns="0" rIns="0">
              <a:spAutoFit/>
            </a:bodyPr>
            <a:lstStyle/>
            <a:p>
              <a:pPr algn="l">
                <a:lnSpc>
                  <a:spcPts val="3133"/>
                </a:lnSpc>
              </a:pPr>
              <a:r>
                <a:rPr lang="en-US" sz="2849" b="true">
                  <a:solidFill>
                    <a:srgbClr val="FFFFFF">
                      <a:alpha val="71765"/>
                    </a:srgbClr>
                  </a:solidFill>
                  <a:latin typeface="HK Grotesk Bold"/>
                  <a:ea typeface="HK Grotesk Bold"/>
                  <a:cs typeface="HK Grotesk Bold"/>
                  <a:sym typeface="HK Grotesk Bold"/>
                  <a:hlinkClick r:id="rId5" action="ppaction://hlinksldjump"/>
                </a:rPr>
                <a:t>01 CONTEXTO</a:t>
              </a:r>
            </a:p>
            <a:p>
              <a:pPr algn="l">
                <a:lnSpc>
                  <a:spcPts val="3133"/>
                </a:lnSpc>
              </a:pPr>
              <a:r>
                <a:rPr lang="en-US" sz="2849" b="true">
                  <a:solidFill>
                    <a:srgbClr val="FFFFFF">
                      <a:alpha val="71765"/>
                    </a:srgbClr>
                  </a:solidFill>
                  <a:latin typeface="HK Grotesk Bold"/>
                  <a:ea typeface="HK Grotesk Bold"/>
                  <a:cs typeface="HK Grotesk Bold"/>
                  <a:sym typeface="HK Grotesk Bold"/>
                  <a:hlinkClick r:id="rId6" action="ppaction://hlinksldjump"/>
                </a:rPr>
                <a:t>02 PROBLEMÁTICA</a:t>
              </a:r>
            </a:p>
            <a:p>
              <a:pPr algn="l">
                <a:lnSpc>
                  <a:spcPts val="3133"/>
                </a:lnSpc>
              </a:pPr>
              <a:r>
                <a:rPr lang="en-US" sz="2849" b="true">
                  <a:solidFill>
                    <a:srgbClr val="FFFFFF">
                      <a:alpha val="71765"/>
                    </a:srgbClr>
                  </a:solidFill>
                  <a:latin typeface="HK Grotesk Bold"/>
                  <a:ea typeface="HK Grotesk Bold"/>
                  <a:cs typeface="HK Grotesk Bold"/>
                  <a:sym typeface="HK Grotesk Bold"/>
                </a:rPr>
                <a:t>03 NECESIDAD</a:t>
              </a:r>
            </a:p>
            <a:p>
              <a:pPr algn="l">
                <a:lnSpc>
                  <a:spcPts val="3133"/>
                </a:lnSpc>
              </a:pPr>
              <a:r>
                <a:rPr lang="en-US" b="true" sz="2849" u="none">
                  <a:solidFill>
                    <a:srgbClr val="FFFFFF">
                      <a:alpha val="71765"/>
                    </a:srgbClr>
                  </a:solidFill>
                  <a:latin typeface="HK Grotesk Bold"/>
                  <a:ea typeface="HK Grotesk Bold"/>
                  <a:cs typeface="HK Grotesk Bold"/>
                  <a:sym typeface="HK Grotesk Bold"/>
                </a:rPr>
                <a:t>04 SOLUCIÓN</a:t>
              </a:r>
            </a:p>
            <a:p>
              <a:pPr algn="l">
                <a:lnSpc>
                  <a:spcPts val="3133"/>
                </a:lnSpc>
              </a:pPr>
              <a:r>
                <a:rPr lang="en-US" sz="2849" b="true">
                  <a:solidFill>
                    <a:srgbClr val="FFFFFF">
                      <a:alpha val="71765"/>
                    </a:srgbClr>
                  </a:solidFill>
                  <a:latin typeface="HK Grotesk Bold"/>
                  <a:ea typeface="HK Grotesk Bold"/>
                  <a:cs typeface="HK Grotesk Bold"/>
                  <a:sym typeface="HK Grotesk Bold"/>
                </a:rPr>
                <a:t>05 REQUERIMIENTOS</a:t>
              </a:r>
            </a:p>
            <a:p>
              <a:pPr algn="l">
                <a:lnSpc>
                  <a:spcPts val="3133"/>
                </a:lnSpc>
              </a:pPr>
              <a:r>
                <a:rPr lang="en-US" sz="2849" b="true">
                  <a:solidFill>
                    <a:srgbClr val="FFFFFF">
                      <a:alpha val="71765"/>
                    </a:srgbClr>
                  </a:solidFill>
                  <a:latin typeface="HK Grotesk Bold"/>
                  <a:ea typeface="HK Grotesk Bold"/>
                  <a:cs typeface="HK Grotesk Bold"/>
                  <a:sym typeface="HK Grotesk Bold"/>
                </a:rPr>
                <a:t>06 ÉPICAS</a:t>
              </a:r>
            </a:p>
            <a:p>
              <a:pPr algn="l">
                <a:lnSpc>
                  <a:spcPts val="3133"/>
                </a:lnSpc>
              </a:pPr>
              <a:r>
                <a:rPr lang="en-US" sz="2849" b="true">
                  <a:solidFill>
                    <a:srgbClr val="FFFFFF">
                      <a:alpha val="71765"/>
                    </a:srgbClr>
                  </a:solidFill>
                  <a:latin typeface="HK Grotesk Bold"/>
                  <a:ea typeface="HK Grotesk Bold"/>
                  <a:cs typeface="HK Grotesk Bold"/>
                  <a:sym typeface="HK Grotesk Bold"/>
                  <a:hlinkClick r:id="rId7" action="ppaction://hlinksldjump"/>
                </a:rPr>
                <a:t>07 A</a:t>
              </a:r>
              <a:r>
                <a:rPr lang="en-US" sz="2849" b="true">
                  <a:solidFill>
                    <a:srgbClr val="FFFFFF">
                      <a:alpha val="71765"/>
                    </a:srgbClr>
                  </a:solidFill>
                  <a:latin typeface="HK Grotesk Bold"/>
                  <a:ea typeface="HK Grotesk Bold"/>
                  <a:cs typeface="HK Grotesk Bold"/>
                  <a:sym typeface="HK Grotesk Bold"/>
                </a:rPr>
                <a:t>RQUITECTURA</a:t>
              </a:r>
            </a:p>
            <a:p>
              <a:pPr algn="l">
                <a:lnSpc>
                  <a:spcPts val="3133"/>
                </a:lnSpc>
              </a:pPr>
              <a:r>
                <a:rPr lang="en-US" sz="2849" b="true">
                  <a:solidFill>
                    <a:srgbClr val="FFFFFF">
                      <a:alpha val="71765"/>
                    </a:srgbClr>
                  </a:solidFill>
                  <a:latin typeface="HK Grotesk Bold"/>
                  <a:ea typeface="HK Grotesk Bold"/>
                  <a:cs typeface="HK Grotesk Bold"/>
                  <a:sym typeface="HK Grotesk Bold"/>
                  <a:hlinkClick r:id="rId8" action="ppaction://hlinksldjump"/>
                </a:rPr>
                <a:t>08 M</a:t>
              </a:r>
              <a:r>
                <a:rPr lang="en-US" sz="2849" b="true">
                  <a:solidFill>
                    <a:srgbClr val="FFFFFF">
                      <a:alpha val="71765"/>
                    </a:srgbClr>
                  </a:solidFill>
                  <a:latin typeface="HK Grotesk Bold"/>
                  <a:ea typeface="HK Grotesk Bold"/>
                  <a:cs typeface="HK Grotesk Bold"/>
                  <a:sym typeface="HK Grotesk Bold"/>
                </a:rPr>
                <a:t>ETODOLOGÍA</a:t>
              </a:r>
            </a:p>
            <a:p>
              <a:pPr algn="l">
                <a:lnSpc>
                  <a:spcPts val="3133"/>
                </a:lnSpc>
              </a:pPr>
              <a:r>
                <a:rPr lang="en-US" sz="2849" b="true">
                  <a:solidFill>
                    <a:srgbClr val="FFFFFF">
                      <a:alpha val="71765"/>
                    </a:srgbClr>
                  </a:solidFill>
                  <a:latin typeface="HK Grotesk Bold"/>
                  <a:ea typeface="HK Grotesk Bold"/>
                  <a:cs typeface="HK Grotesk Bold"/>
                  <a:sym typeface="HK Grotesk Bold"/>
                </a:rPr>
                <a:t>09 SPRINTS E HISTORIAS DE USUARIO</a:t>
              </a:r>
            </a:p>
            <a:p>
              <a:pPr algn="l">
                <a:lnSpc>
                  <a:spcPts val="3133"/>
                </a:lnSpc>
              </a:pPr>
              <a:r>
                <a:rPr lang="en-US" sz="2849" b="true">
                  <a:solidFill>
                    <a:srgbClr val="FFFFFF">
                      <a:alpha val="71765"/>
                    </a:srgbClr>
                  </a:solidFill>
                  <a:latin typeface="HK Grotesk Bold"/>
                  <a:ea typeface="HK Grotesk Bold"/>
                  <a:cs typeface="HK Grotesk Bold"/>
                  <a:sym typeface="HK Grotesk Bold"/>
                </a:rPr>
                <a:t>10</a:t>
              </a:r>
              <a:r>
                <a:rPr lang="en-US" sz="2849" b="true">
                  <a:solidFill>
                    <a:srgbClr val="FFFFFF">
                      <a:alpha val="71765"/>
                    </a:srgbClr>
                  </a:solidFill>
                  <a:latin typeface="HK Grotesk Bold"/>
                  <a:ea typeface="HK Grotesk Bold"/>
                  <a:cs typeface="HK Grotesk Bold"/>
                  <a:sym typeface="HK Grotesk Bold"/>
                  <a:hlinkClick r:id="rId9" action="ppaction://hlinksldjump"/>
                </a:rPr>
                <a:t> </a:t>
              </a:r>
              <a:r>
                <a:rPr lang="en-US" sz="2849" b="true">
                  <a:solidFill>
                    <a:srgbClr val="FFFFFF">
                      <a:alpha val="71765"/>
                    </a:srgbClr>
                  </a:solidFill>
                  <a:latin typeface="HK Grotesk Bold"/>
                  <a:ea typeface="HK Grotesk Bold"/>
                  <a:cs typeface="HK Grotesk Bold"/>
                  <a:sym typeface="HK Grotesk Bold"/>
                </a:rPr>
                <a:t>ROLES</a:t>
              </a:r>
            </a:p>
            <a:p>
              <a:pPr algn="l">
                <a:lnSpc>
                  <a:spcPts val="3133"/>
                </a:lnSpc>
              </a:pPr>
              <a:r>
                <a:rPr lang="en-US" sz="2849" b="true">
                  <a:solidFill>
                    <a:srgbClr val="FFFFFF">
                      <a:alpha val="71765"/>
                    </a:srgbClr>
                  </a:solidFill>
                  <a:latin typeface="HK Grotesk Bold"/>
                  <a:ea typeface="HK Grotesk Bold"/>
                  <a:cs typeface="HK Grotesk Bold"/>
                  <a:sym typeface="HK Grotesk Bold"/>
                </a:rPr>
                <a:t>11</a:t>
              </a:r>
              <a:r>
                <a:rPr lang="en-US" sz="2849" b="true">
                  <a:solidFill>
                    <a:srgbClr val="FFFFFF">
                      <a:alpha val="71765"/>
                    </a:srgbClr>
                  </a:solidFill>
                  <a:latin typeface="HK Grotesk Bold"/>
                  <a:ea typeface="HK Grotesk Bold"/>
                  <a:cs typeface="HK Grotesk Bold"/>
                  <a:sym typeface="HK Grotesk Bold"/>
                  <a:hlinkClick r:id="rId10" action="ppaction://hlinksldjump"/>
                </a:rPr>
                <a:t> E</a:t>
              </a:r>
              <a:r>
                <a:rPr lang="en-US" sz="2849" b="true">
                  <a:solidFill>
                    <a:srgbClr val="FFFFFF">
                      <a:alpha val="71765"/>
                    </a:srgbClr>
                  </a:solidFill>
                  <a:latin typeface="HK Grotesk Bold"/>
                  <a:ea typeface="HK Grotesk Bold"/>
                  <a:cs typeface="HK Grotesk Bold"/>
                  <a:sym typeface="HK Grotesk Bold"/>
                </a:rPr>
                <a:t>VIDENCIAS</a:t>
              </a:r>
            </a:p>
            <a:p>
              <a:pPr algn="l">
                <a:lnSpc>
                  <a:spcPts val="3133"/>
                </a:lnSpc>
              </a:pPr>
              <a:r>
                <a:rPr lang="en-US" sz="2849" b="true">
                  <a:solidFill>
                    <a:srgbClr val="FFFFFF">
                      <a:alpha val="71765"/>
                    </a:srgbClr>
                  </a:solidFill>
                  <a:latin typeface="HK Grotesk Bold"/>
                  <a:ea typeface="HK Grotesk Bold"/>
                  <a:cs typeface="HK Grotesk Bold"/>
                  <a:sym typeface="HK Grotesk Bold"/>
                </a:rPr>
                <a:t>12 CRONOGRAMA</a:t>
              </a:r>
            </a:p>
            <a:p>
              <a:pPr algn="l" marL="0" indent="0" lvl="0">
                <a:lnSpc>
                  <a:spcPts val="3133"/>
                </a:lnSpc>
                <a:spcBef>
                  <a:spcPct val="0"/>
                </a:spcBef>
              </a:pPr>
              <a:r>
                <a:rPr lang="en-US" b="true" sz="2849">
                  <a:solidFill>
                    <a:srgbClr val="FFFFFF">
                      <a:alpha val="71765"/>
                    </a:srgbClr>
                  </a:solidFill>
                  <a:latin typeface="HK Grotesk Bold"/>
                  <a:ea typeface="HK Grotesk Bold"/>
                  <a:cs typeface="HK Grotesk Bold"/>
                  <a:sym typeface="HK Grotesk Bold"/>
                </a:rPr>
                <a:t>13 CONCLUSIONES</a:t>
              </a:r>
            </a:p>
          </p:txBody>
        </p:sp>
      </p:grpSp>
      <p:sp>
        <p:nvSpPr>
          <p:cNvPr name="Freeform 12" id="12"/>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11"/>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39021" y="4677799"/>
            <a:ext cx="931401" cy="931401"/>
          </a:xfrm>
          <a:custGeom>
            <a:avLst/>
            <a:gdLst/>
            <a:ahLst/>
            <a:cxnLst/>
            <a:rect r="r" b="b" t="t" l="l"/>
            <a:pathLst>
              <a:path h="931401" w="931401">
                <a:moveTo>
                  <a:pt x="0" y="0"/>
                </a:moveTo>
                <a:lnTo>
                  <a:pt x="931402" y="0"/>
                </a:lnTo>
                <a:lnTo>
                  <a:pt x="931402" y="931402"/>
                </a:lnTo>
                <a:lnTo>
                  <a:pt x="0" y="931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91103" y="357835"/>
            <a:ext cx="13107811" cy="804471"/>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09 SPRINTS E HISTORIAS DE USUARIOS</a:t>
            </a:r>
          </a:p>
        </p:txBody>
      </p:sp>
      <p:sp>
        <p:nvSpPr>
          <p:cNvPr name="TextBox 4" id="4"/>
          <p:cNvSpPr txBox="true"/>
          <p:nvPr/>
        </p:nvSpPr>
        <p:spPr>
          <a:xfrm rot="0">
            <a:off x="1191802" y="1746944"/>
            <a:ext cx="3042084" cy="804471"/>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SPRINT 4</a:t>
            </a:r>
          </a:p>
        </p:txBody>
      </p:sp>
      <p:sp>
        <p:nvSpPr>
          <p:cNvPr name="TextBox 5" id="5"/>
          <p:cNvSpPr txBox="true"/>
          <p:nvPr/>
        </p:nvSpPr>
        <p:spPr>
          <a:xfrm rot="0">
            <a:off x="11441202" y="1986678"/>
            <a:ext cx="4563520" cy="296429"/>
          </a:xfrm>
          <a:prstGeom prst="rect">
            <a:avLst/>
          </a:prstGeom>
        </p:spPr>
        <p:txBody>
          <a:bodyPr anchor="t" rtlCol="false" tIns="0" lIns="0" bIns="0" rIns="0">
            <a:spAutoFit/>
          </a:bodyPr>
          <a:lstStyle/>
          <a:p>
            <a:pPr algn="ctr">
              <a:lnSpc>
                <a:spcPts val="2288"/>
              </a:lnSpc>
              <a:spcBef>
                <a:spcPct val="0"/>
              </a:spcBef>
            </a:pPr>
            <a:r>
              <a:rPr lang="en-US" b="true" sz="2080">
                <a:solidFill>
                  <a:srgbClr val="336BE4"/>
                </a:solidFill>
                <a:latin typeface="HK Grotesk Bold"/>
                <a:ea typeface="HK Grotesk Bold"/>
                <a:cs typeface="HK Grotesk Bold"/>
                <a:sym typeface="HK Grotesk Bold"/>
              </a:rPr>
              <a:t>Duración 1 semana (17/11 - 21/11)</a:t>
            </a:r>
          </a:p>
        </p:txBody>
      </p:sp>
      <p:sp>
        <p:nvSpPr>
          <p:cNvPr name="TextBox 6" id="6"/>
          <p:cNvSpPr txBox="true"/>
          <p:nvPr/>
        </p:nvSpPr>
        <p:spPr>
          <a:xfrm rot="0">
            <a:off x="443511" y="2570502"/>
            <a:ext cx="4538666" cy="534811"/>
          </a:xfrm>
          <a:prstGeom prst="rect">
            <a:avLst/>
          </a:prstGeom>
        </p:spPr>
        <p:txBody>
          <a:bodyPr anchor="t" rtlCol="false" tIns="0" lIns="0" bIns="0" rIns="0">
            <a:spAutoFit/>
          </a:bodyPr>
          <a:lstStyle/>
          <a:p>
            <a:pPr algn="ctr">
              <a:lnSpc>
                <a:spcPts val="2096"/>
              </a:lnSpc>
              <a:spcBef>
                <a:spcPct val="0"/>
              </a:spcBef>
            </a:pPr>
            <a:r>
              <a:rPr lang="en-US" b="true" sz="1906">
                <a:solidFill>
                  <a:srgbClr val="336BE4"/>
                </a:solidFill>
                <a:latin typeface="HK Grotesk Bold"/>
                <a:ea typeface="HK Grotesk Bold"/>
                <a:cs typeface="HK Grotesk Bold"/>
                <a:sym typeface="HK Grotesk Bold"/>
              </a:rPr>
              <a:t>Medir el uso del sistema y exportarlo con control de acceso.</a:t>
            </a:r>
          </a:p>
        </p:txBody>
      </p:sp>
      <p:sp>
        <p:nvSpPr>
          <p:cNvPr name="TextBox 7" id="7"/>
          <p:cNvSpPr txBox="true"/>
          <p:nvPr/>
        </p:nvSpPr>
        <p:spPr>
          <a:xfrm rot="0">
            <a:off x="4573860" y="4803073"/>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1</a:t>
            </a:r>
          </a:p>
        </p:txBody>
      </p:sp>
      <p:sp>
        <p:nvSpPr>
          <p:cNvPr name="TextBox 8" id="8"/>
          <p:cNvSpPr txBox="true"/>
          <p:nvPr/>
        </p:nvSpPr>
        <p:spPr>
          <a:xfrm rot="0">
            <a:off x="5411311" y="4880362"/>
            <a:ext cx="2995637" cy="338870"/>
          </a:xfrm>
          <a:prstGeom prst="rect">
            <a:avLst/>
          </a:prstGeom>
        </p:spPr>
        <p:txBody>
          <a:bodyPr anchor="t" rtlCol="false" tIns="0" lIns="0" bIns="0" rIns="0">
            <a:spAutoFit/>
          </a:bodyPr>
          <a:lstStyle/>
          <a:p>
            <a:pPr algn="ctr">
              <a:lnSpc>
                <a:spcPts val="2527"/>
              </a:lnSpc>
              <a:spcBef>
                <a:spcPct val="0"/>
              </a:spcBef>
            </a:pPr>
            <a:r>
              <a:rPr lang="en-US" b="true" sz="2297">
                <a:solidFill>
                  <a:srgbClr val="336BE4"/>
                </a:solidFill>
                <a:latin typeface="HK Grotesk Bold"/>
                <a:ea typeface="HK Grotesk Bold"/>
                <a:cs typeface="HK Grotesk Bold"/>
                <a:sym typeface="HK Grotesk Bold"/>
              </a:rPr>
              <a:t>Visualización de visitas</a:t>
            </a:r>
          </a:p>
        </p:txBody>
      </p:sp>
      <p:sp>
        <p:nvSpPr>
          <p:cNvPr name="Freeform 9" id="9"/>
          <p:cNvSpPr/>
          <p:nvPr/>
        </p:nvSpPr>
        <p:spPr>
          <a:xfrm flipH="false" flipV="false" rot="0">
            <a:off x="9132744" y="4677799"/>
            <a:ext cx="931401" cy="931401"/>
          </a:xfrm>
          <a:custGeom>
            <a:avLst/>
            <a:gdLst/>
            <a:ahLst/>
            <a:cxnLst/>
            <a:rect r="r" b="b" t="t" l="l"/>
            <a:pathLst>
              <a:path h="931401" w="931401">
                <a:moveTo>
                  <a:pt x="0" y="0"/>
                </a:moveTo>
                <a:lnTo>
                  <a:pt x="931401" y="0"/>
                </a:lnTo>
                <a:lnTo>
                  <a:pt x="931401" y="931402"/>
                </a:lnTo>
                <a:lnTo>
                  <a:pt x="0" y="9314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9467582" y="4803073"/>
            <a:ext cx="261724" cy="614179"/>
          </a:xfrm>
          <a:prstGeom prst="rect">
            <a:avLst/>
          </a:prstGeom>
        </p:spPr>
        <p:txBody>
          <a:bodyPr anchor="t" rtlCol="false" tIns="0" lIns="0" bIns="0" rIns="0">
            <a:spAutoFit/>
          </a:bodyPr>
          <a:lstStyle/>
          <a:p>
            <a:pPr algn="ctr">
              <a:lnSpc>
                <a:spcPts val="5054"/>
              </a:lnSpc>
            </a:pPr>
            <a:r>
              <a:rPr lang="en-US" sz="3610" b="true">
                <a:solidFill>
                  <a:srgbClr val="336BE4"/>
                </a:solidFill>
                <a:latin typeface="Open Sans Bold"/>
                <a:ea typeface="Open Sans Bold"/>
                <a:cs typeface="Open Sans Bold"/>
                <a:sym typeface="Open Sans Bold"/>
              </a:rPr>
              <a:t>2</a:t>
            </a:r>
          </a:p>
        </p:txBody>
      </p:sp>
      <p:sp>
        <p:nvSpPr>
          <p:cNvPr name="TextBox 11" id="11"/>
          <p:cNvSpPr txBox="true"/>
          <p:nvPr/>
        </p:nvSpPr>
        <p:spPr>
          <a:xfrm rot="0">
            <a:off x="10302270" y="4889887"/>
            <a:ext cx="3148726" cy="308595"/>
          </a:xfrm>
          <a:prstGeom prst="rect">
            <a:avLst/>
          </a:prstGeom>
        </p:spPr>
        <p:txBody>
          <a:bodyPr anchor="t" rtlCol="false" tIns="0" lIns="0" bIns="0" rIns="0">
            <a:spAutoFit/>
          </a:bodyPr>
          <a:lstStyle/>
          <a:p>
            <a:pPr algn="ctr">
              <a:lnSpc>
                <a:spcPts val="2376"/>
              </a:lnSpc>
              <a:spcBef>
                <a:spcPct val="0"/>
              </a:spcBef>
            </a:pPr>
            <a:r>
              <a:rPr lang="en-US" b="true" sz="2160">
                <a:solidFill>
                  <a:srgbClr val="336BE4"/>
                </a:solidFill>
                <a:latin typeface="HK Grotesk Bold"/>
                <a:ea typeface="HK Grotesk Bold"/>
                <a:cs typeface="HK Grotesk Bold"/>
                <a:sym typeface="HK Grotesk Bold"/>
              </a:rPr>
              <a:t>Exportar métricas de uso</a:t>
            </a:r>
          </a:p>
        </p:txBody>
      </p:sp>
      <p:sp>
        <p:nvSpPr>
          <p:cNvPr name="TextBox 12" id="12"/>
          <p:cNvSpPr txBox="true"/>
          <p:nvPr/>
        </p:nvSpPr>
        <p:spPr>
          <a:xfrm rot="0">
            <a:off x="14070530" y="6505032"/>
            <a:ext cx="2656768" cy="598858"/>
          </a:xfrm>
          <a:prstGeom prst="rect">
            <a:avLst/>
          </a:prstGeom>
        </p:spPr>
        <p:txBody>
          <a:bodyPr anchor="t" rtlCol="false" tIns="0" lIns="0" bIns="0" rIns="0">
            <a:spAutoFit/>
          </a:bodyPr>
          <a:lstStyle/>
          <a:p>
            <a:pPr algn="ctr">
              <a:lnSpc>
                <a:spcPts val="2376"/>
              </a:lnSpc>
            </a:pPr>
            <a:r>
              <a:rPr lang="en-US" sz="2160" b="true">
                <a:solidFill>
                  <a:srgbClr val="336BE4"/>
                </a:solidFill>
                <a:latin typeface="HK Grotesk Bold"/>
                <a:ea typeface="HK Grotesk Bold"/>
                <a:cs typeface="HK Grotesk Bold"/>
                <a:sym typeface="HK Grotesk Bold"/>
              </a:rPr>
              <a:t>Historias de Usuario</a:t>
            </a:r>
          </a:p>
          <a:p>
            <a:pPr algn="ctr">
              <a:lnSpc>
                <a:spcPts val="2376"/>
              </a:lnSpc>
              <a:spcBef>
                <a:spcPct val="0"/>
              </a:spcBef>
            </a:pPr>
            <a:r>
              <a:rPr lang="en-US" b="true" sz="2160">
                <a:solidFill>
                  <a:srgbClr val="336BE4"/>
                </a:solidFill>
                <a:latin typeface="HK Grotesk Bold"/>
                <a:ea typeface="HK Grotesk Bold"/>
                <a:cs typeface="HK Grotesk Bold"/>
                <a:sym typeface="HK Grotesk Bold"/>
              </a:rPr>
              <a:t>presentes en el Sprint</a:t>
            </a:r>
          </a:p>
        </p:txBody>
      </p:sp>
      <p:sp>
        <p:nvSpPr>
          <p:cNvPr name="TextBox 13" id="13"/>
          <p:cNvSpPr txBox="true"/>
          <p:nvPr/>
        </p:nvSpPr>
        <p:spPr>
          <a:xfrm rot="0">
            <a:off x="13813929" y="7515274"/>
            <a:ext cx="3169971" cy="598858"/>
          </a:xfrm>
          <a:prstGeom prst="rect">
            <a:avLst/>
          </a:prstGeom>
        </p:spPr>
        <p:txBody>
          <a:bodyPr anchor="t" rtlCol="false" tIns="0" lIns="0" bIns="0" rIns="0">
            <a:spAutoFit/>
          </a:bodyPr>
          <a:lstStyle/>
          <a:p>
            <a:pPr algn="ctr" marL="466344" indent="-233172" lvl="1">
              <a:lnSpc>
                <a:spcPts val="2376"/>
              </a:lnSpc>
              <a:buFont typeface="Arial"/>
              <a:buChar char="•"/>
            </a:pPr>
            <a:r>
              <a:rPr lang="en-US" b="true" sz="2160">
                <a:solidFill>
                  <a:srgbClr val="336BE4"/>
                </a:solidFill>
                <a:latin typeface="HK Grotesk Bold"/>
                <a:ea typeface="HK Grotesk Bold"/>
                <a:cs typeface="HK Grotesk Bold"/>
                <a:sym typeface="HK Grotesk Bold"/>
              </a:rPr>
              <a:t>HU013</a:t>
            </a:r>
          </a:p>
          <a:p>
            <a:pPr algn="ctr" marL="466344" indent="-233172" lvl="1">
              <a:lnSpc>
                <a:spcPts val="2376"/>
              </a:lnSpc>
              <a:spcBef>
                <a:spcPct val="0"/>
              </a:spcBef>
              <a:buFont typeface="Arial"/>
              <a:buChar char="•"/>
            </a:pPr>
            <a:r>
              <a:rPr lang="en-US" b="true" sz="2160">
                <a:solidFill>
                  <a:srgbClr val="336BE4"/>
                </a:solidFill>
                <a:latin typeface="HK Grotesk Bold"/>
                <a:ea typeface="HK Grotesk Bold"/>
                <a:cs typeface="HK Grotesk Bold"/>
                <a:sym typeface="HK Grotesk Bold"/>
              </a:rPr>
              <a:t>HU014</a:t>
            </a:r>
          </a:p>
        </p:txBody>
      </p:sp>
      <p:sp>
        <p:nvSpPr>
          <p:cNvPr name="Freeform 14" id="14"/>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36BE4"/>
        </a:solidFill>
      </p:bgPr>
    </p:bg>
    <p:spTree>
      <p:nvGrpSpPr>
        <p:cNvPr id="1" name=""/>
        <p:cNvGrpSpPr/>
        <p:nvPr/>
      </p:nvGrpSpPr>
      <p:grpSpPr>
        <a:xfrm>
          <a:off x="0" y="0"/>
          <a:ext cx="0" cy="0"/>
          <a:chOff x="0" y="0"/>
          <a:chExt cx="0" cy="0"/>
        </a:xfrm>
      </p:grpSpPr>
      <p:sp>
        <p:nvSpPr>
          <p:cNvPr name="Freeform 2" id="2"/>
          <p:cNvSpPr/>
          <p:nvPr/>
        </p:nvSpPr>
        <p:spPr>
          <a:xfrm flipH="false" flipV="false" rot="0">
            <a:off x="12873246" y="-244741"/>
            <a:ext cx="5471446" cy="10604347"/>
          </a:xfrm>
          <a:custGeom>
            <a:avLst/>
            <a:gdLst/>
            <a:ahLst/>
            <a:cxnLst/>
            <a:rect r="r" b="b" t="t" l="l"/>
            <a:pathLst>
              <a:path h="10604347" w="5471446">
                <a:moveTo>
                  <a:pt x="0" y="0"/>
                </a:moveTo>
                <a:lnTo>
                  <a:pt x="5471446" y="0"/>
                </a:lnTo>
                <a:lnTo>
                  <a:pt x="5471446" y="10604346"/>
                </a:lnTo>
                <a:lnTo>
                  <a:pt x="0" y="10604346"/>
                </a:lnTo>
                <a:lnTo>
                  <a:pt x="0" y="0"/>
                </a:lnTo>
                <a:close/>
              </a:path>
            </a:pathLst>
          </a:custGeom>
          <a:blipFill>
            <a:blip r:embed="rId2"/>
            <a:stretch>
              <a:fillRect l="-86432" t="0" r="-104467" b="0"/>
            </a:stretch>
          </a:blipFill>
        </p:spPr>
      </p:sp>
      <p:grpSp>
        <p:nvGrpSpPr>
          <p:cNvPr name="Group 3" id="3"/>
          <p:cNvGrpSpPr/>
          <p:nvPr/>
        </p:nvGrpSpPr>
        <p:grpSpPr>
          <a:xfrm rot="0">
            <a:off x="1508723" y="5119729"/>
            <a:ext cx="2927163" cy="29271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4959" r="0" b="-4959"/>
              </a:stretch>
            </a:blipFill>
            <a:ln w="95250" cap="sq">
              <a:solidFill>
                <a:srgbClr val="0097B2"/>
              </a:solidFill>
              <a:prstDash val="solid"/>
              <a:miter/>
            </a:ln>
          </p:spPr>
        </p:sp>
      </p:grpSp>
      <p:grpSp>
        <p:nvGrpSpPr>
          <p:cNvPr name="Group 5" id="5"/>
          <p:cNvGrpSpPr/>
          <p:nvPr/>
        </p:nvGrpSpPr>
        <p:grpSpPr>
          <a:xfrm rot="0">
            <a:off x="8991091" y="5105884"/>
            <a:ext cx="2927163" cy="29271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30926" r="0" b="-2568"/>
              </a:stretch>
            </a:blipFill>
            <a:ln w="95250" cap="sq">
              <a:solidFill>
                <a:srgbClr val="0097B2"/>
              </a:solidFill>
              <a:prstDash val="solid"/>
              <a:miter/>
            </a:ln>
          </p:spPr>
        </p:sp>
      </p:grpSp>
      <p:grpSp>
        <p:nvGrpSpPr>
          <p:cNvPr name="Group 7" id="7"/>
          <p:cNvGrpSpPr/>
          <p:nvPr/>
        </p:nvGrpSpPr>
        <p:grpSpPr>
          <a:xfrm rot="0">
            <a:off x="5249907" y="5119764"/>
            <a:ext cx="2927163" cy="29271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38" t="0" r="-438" b="0"/>
              </a:stretch>
            </a:blipFill>
            <a:ln w="95250" cap="sq">
              <a:solidFill>
                <a:srgbClr val="0097B2"/>
              </a:solidFill>
              <a:prstDash val="solid"/>
              <a:miter/>
            </a:ln>
          </p:spPr>
        </p:sp>
      </p:grpSp>
      <p:grpSp>
        <p:nvGrpSpPr>
          <p:cNvPr name="Group 9" id="9"/>
          <p:cNvGrpSpPr/>
          <p:nvPr/>
        </p:nvGrpSpPr>
        <p:grpSpPr>
          <a:xfrm rot="0">
            <a:off x="5250379" y="1652928"/>
            <a:ext cx="2927163" cy="292716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a:ln w="95250" cap="sq">
              <a:solidFill>
                <a:srgbClr val="0097B2"/>
              </a:solidFill>
              <a:prstDash val="solid"/>
              <a:miter/>
            </a:ln>
          </p:spPr>
        </p:sp>
      </p:grpSp>
      <p:sp>
        <p:nvSpPr>
          <p:cNvPr name="TextBox 11" id="11"/>
          <p:cNvSpPr txBox="true"/>
          <p:nvPr/>
        </p:nvSpPr>
        <p:spPr>
          <a:xfrm rot="0">
            <a:off x="1028700" y="657932"/>
            <a:ext cx="10889554" cy="789161"/>
          </a:xfrm>
          <a:prstGeom prst="rect">
            <a:avLst/>
          </a:prstGeom>
        </p:spPr>
        <p:txBody>
          <a:bodyPr anchor="t" rtlCol="false" tIns="0" lIns="0" bIns="0" rIns="0">
            <a:spAutoFit/>
          </a:bodyPr>
          <a:lstStyle/>
          <a:p>
            <a:pPr algn="l">
              <a:lnSpc>
                <a:spcPts val="6160"/>
              </a:lnSpc>
            </a:pPr>
            <a:r>
              <a:rPr lang="en-US" sz="5600" b="true">
                <a:solidFill>
                  <a:srgbClr val="FFFFFF">
                    <a:alpha val="45882"/>
                  </a:srgbClr>
                </a:solidFill>
                <a:latin typeface="HK Grotesk Bold"/>
                <a:ea typeface="HK Grotesk Bold"/>
                <a:cs typeface="HK Grotesk Bold"/>
                <a:sym typeface="HK Grotesk Bold"/>
              </a:rPr>
              <a:t>10</a:t>
            </a:r>
            <a:r>
              <a:rPr lang="en-US" sz="5600" b="true">
                <a:solidFill>
                  <a:srgbClr val="FFFFFF">
                    <a:alpha val="45882"/>
                  </a:srgbClr>
                </a:solidFill>
                <a:latin typeface="HK Grotesk Bold"/>
                <a:ea typeface="HK Grotesk Bold"/>
                <a:cs typeface="HK Grotesk Bold"/>
                <a:sym typeface="HK Grotesk Bold"/>
              </a:rPr>
              <a:t> ROLES</a:t>
            </a:r>
          </a:p>
        </p:txBody>
      </p:sp>
      <p:sp>
        <p:nvSpPr>
          <p:cNvPr name="TextBox 12" id="12"/>
          <p:cNvSpPr txBox="true"/>
          <p:nvPr/>
        </p:nvSpPr>
        <p:spPr>
          <a:xfrm rot="0">
            <a:off x="1568092" y="8085997"/>
            <a:ext cx="2808424" cy="329088"/>
          </a:xfrm>
          <a:prstGeom prst="rect">
            <a:avLst/>
          </a:prstGeom>
        </p:spPr>
        <p:txBody>
          <a:bodyPr anchor="t" rtlCol="false" tIns="0" lIns="0" bIns="0" rIns="0">
            <a:spAutoFit/>
          </a:bodyPr>
          <a:lstStyle/>
          <a:p>
            <a:pPr algn="ctr">
              <a:lnSpc>
                <a:spcPts val="2634"/>
              </a:lnSpc>
            </a:pPr>
            <a:r>
              <a:rPr lang="en-US" b="true" sz="1882" spc="41">
                <a:solidFill>
                  <a:srgbClr val="FFFFFF"/>
                </a:solidFill>
                <a:latin typeface="HK Grotesk Bold"/>
                <a:ea typeface="HK Grotesk Bold"/>
                <a:cs typeface="HK Grotesk Bold"/>
                <a:sym typeface="HK Grotesk Bold"/>
              </a:rPr>
              <a:t>Cristóbal Álvarez Moya</a:t>
            </a:r>
          </a:p>
        </p:txBody>
      </p:sp>
      <p:sp>
        <p:nvSpPr>
          <p:cNvPr name="TextBox 13" id="13"/>
          <p:cNvSpPr txBox="true"/>
          <p:nvPr/>
        </p:nvSpPr>
        <p:spPr>
          <a:xfrm rot="0">
            <a:off x="5191245" y="8085997"/>
            <a:ext cx="2926691" cy="329088"/>
          </a:xfrm>
          <a:prstGeom prst="rect">
            <a:avLst/>
          </a:prstGeom>
        </p:spPr>
        <p:txBody>
          <a:bodyPr anchor="t" rtlCol="false" tIns="0" lIns="0" bIns="0" rIns="0">
            <a:spAutoFit/>
          </a:bodyPr>
          <a:lstStyle/>
          <a:p>
            <a:pPr algn="ctr">
              <a:lnSpc>
                <a:spcPts val="2634"/>
              </a:lnSpc>
            </a:pPr>
            <a:r>
              <a:rPr lang="en-US" b="true" sz="1882" spc="41">
                <a:solidFill>
                  <a:srgbClr val="FFFFFF"/>
                </a:solidFill>
                <a:latin typeface="HK Grotesk Bold"/>
                <a:ea typeface="HK Grotesk Bold"/>
                <a:cs typeface="HK Grotesk Bold"/>
                <a:sym typeface="HK Grotesk Bold"/>
              </a:rPr>
              <a:t>Benjamín Cerón Reyes</a:t>
            </a:r>
          </a:p>
        </p:txBody>
      </p:sp>
      <p:sp>
        <p:nvSpPr>
          <p:cNvPr name="TextBox 14" id="14"/>
          <p:cNvSpPr txBox="true"/>
          <p:nvPr/>
        </p:nvSpPr>
        <p:spPr>
          <a:xfrm rot="0">
            <a:off x="9050461" y="8086031"/>
            <a:ext cx="2808424" cy="329156"/>
          </a:xfrm>
          <a:prstGeom prst="rect">
            <a:avLst/>
          </a:prstGeom>
        </p:spPr>
        <p:txBody>
          <a:bodyPr anchor="t" rtlCol="false" tIns="0" lIns="0" bIns="0" rIns="0">
            <a:spAutoFit/>
          </a:bodyPr>
          <a:lstStyle/>
          <a:p>
            <a:pPr algn="ctr">
              <a:lnSpc>
                <a:spcPts val="2631"/>
              </a:lnSpc>
            </a:pPr>
            <a:r>
              <a:rPr lang="en-US" b="true" sz="1879" spc="41">
                <a:solidFill>
                  <a:srgbClr val="FFFFFF"/>
                </a:solidFill>
                <a:latin typeface="HK Grotesk Bold"/>
                <a:ea typeface="HK Grotesk Bold"/>
                <a:cs typeface="HK Grotesk Bold"/>
                <a:sym typeface="HK Grotesk Bold"/>
              </a:rPr>
              <a:t>Diego Herrera Rodríguez</a:t>
            </a:r>
          </a:p>
        </p:txBody>
      </p:sp>
      <p:sp>
        <p:nvSpPr>
          <p:cNvPr name="TextBox 15" id="15"/>
          <p:cNvSpPr txBox="true"/>
          <p:nvPr/>
        </p:nvSpPr>
        <p:spPr>
          <a:xfrm rot="0">
            <a:off x="1422662" y="8467613"/>
            <a:ext cx="3099285" cy="1352091"/>
          </a:xfrm>
          <a:prstGeom prst="rect">
            <a:avLst/>
          </a:prstGeom>
        </p:spPr>
        <p:txBody>
          <a:bodyPr anchor="t" rtlCol="false" tIns="0" lIns="0" bIns="0" rIns="0">
            <a:spAutoFit/>
          </a:bodyPr>
          <a:lstStyle/>
          <a:p>
            <a:pPr algn="ctr">
              <a:lnSpc>
                <a:spcPts val="2711"/>
              </a:lnSpc>
            </a:pPr>
            <a:r>
              <a:rPr lang="en-US" sz="1936" spc="42">
                <a:solidFill>
                  <a:srgbClr val="FFFFFF"/>
                </a:solidFill>
                <a:latin typeface="HK Grotesk"/>
                <a:ea typeface="HK Grotesk"/>
                <a:cs typeface="HK Grotesk"/>
                <a:sym typeface="HK Grotesk"/>
              </a:rPr>
              <a:t>Especialista en Machine Learning</a:t>
            </a:r>
          </a:p>
          <a:p>
            <a:pPr algn="ctr">
              <a:lnSpc>
                <a:spcPts val="2711"/>
              </a:lnSpc>
            </a:pPr>
            <a:r>
              <a:rPr lang="en-US" sz="1936" spc="42">
                <a:solidFill>
                  <a:srgbClr val="FFFFFF"/>
                </a:solidFill>
                <a:latin typeface="HK Grotesk"/>
                <a:ea typeface="HK Grotesk"/>
                <a:cs typeface="HK Grotesk"/>
                <a:sym typeface="HK Grotesk"/>
              </a:rPr>
              <a:t>&amp;</a:t>
            </a:r>
          </a:p>
          <a:p>
            <a:pPr algn="ctr">
              <a:lnSpc>
                <a:spcPts val="2711"/>
              </a:lnSpc>
            </a:pPr>
            <a:r>
              <a:rPr lang="en-US" sz="1936" spc="42">
                <a:solidFill>
                  <a:srgbClr val="FFFFFF"/>
                </a:solidFill>
                <a:latin typeface="HK Grotesk"/>
                <a:ea typeface="HK Grotesk"/>
                <a:cs typeface="HK Grotesk"/>
                <a:sym typeface="HK Grotesk"/>
              </a:rPr>
              <a:t>Delevopment Team</a:t>
            </a:r>
          </a:p>
        </p:txBody>
      </p:sp>
      <p:sp>
        <p:nvSpPr>
          <p:cNvPr name="TextBox 16" id="16"/>
          <p:cNvSpPr txBox="true"/>
          <p:nvPr/>
        </p:nvSpPr>
        <p:spPr>
          <a:xfrm rot="0">
            <a:off x="5250379" y="8449740"/>
            <a:ext cx="2808424" cy="1013678"/>
          </a:xfrm>
          <a:prstGeom prst="rect">
            <a:avLst/>
          </a:prstGeom>
        </p:spPr>
        <p:txBody>
          <a:bodyPr anchor="t" rtlCol="false" tIns="0" lIns="0" bIns="0" rIns="0">
            <a:spAutoFit/>
          </a:bodyPr>
          <a:lstStyle/>
          <a:p>
            <a:pPr algn="ctr">
              <a:lnSpc>
                <a:spcPts val="2711"/>
              </a:lnSpc>
            </a:pPr>
            <a:r>
              <a:rPr lang="en-US" sz="1936" spc="42">
                <a:solidFill>
                  <a:srgbClr val="FFFFFF"/>
                </a:solidFill>
                <a:latin typeface="HK Grotesk"/>
                <a:ea typeface="HK Grotesk"/>
                <a:cs typeface="HK Grotesk"/>
                <a:sym typeface="HK Grotesk"/>
              </a:rPr>
              <a:t>Scrum Master</a:t>
            </a:r>
          </a:p>
          <a:p>
            <a:pPr algn="ctr">
              <a:lnSpc>
                <a:spcPts val="2711"/>
              </a:lnSpc>
            </a:pPr>
            <a:r>
              <a:rPr lang="en-US" sz="1936" spc="42">
                <a:solidFill>
                  <a:srgbClr val="FFFFFF"/>
                </a:solidFill>
                <a:latin typeface="HK Grotesk"/>
                <a:ea typeface="HK Grotesk"/>
                <a:cs typeface="HK Grotesk"/>
                <a:sym typeface="HK Grotesk"/>
              </a:rPr>
              <a:t>&amp;</a:t>
            </a:r>
          </a:p>
          <a:p>
            <a:pPr algn="ctr">
              <a:lnSpc>
                <a:spcPts val="2711"/>
              </a:lnSpc>
            </a:pPr>
            <a:r>
              <a:rPr lang="en-US" sz="1936" spc="42">
                <a:solidFill>
                  <a:srgbClr val="FFFFFF"/>
                </a:solidFill>
                <a:latin typeface="HK Grotesk"/>
                <a:ea typeface="HK Grotesk"/>
                <a:cs typeface="HK Grotesk"/>
                <a:sym typeface="HK Grotesk"/>
              </a:rPr>
              <a:t>Development Team</a:t>
            </a:r>
          </a:p>
        </p:txBody>
      </p:sp>
      <p:sp>
        <p:nvSpPr>
          <p:cNvPr name="TextBox 17" id="17"/>
          <p:cNvSpPr txBox="true"/>
          <p:nvPr/>
        </p:nvSpPr>
        <p:spPr>
          <a:xfrm rot="0">
            <a:off x="9050461" y="8467613"/>
            <a:ext cx="2808424" cy="1013678"/>
          </a:xfrm>
          <a:prstGeom prst="rect">
            <a:avLst/>
          </a:prstGeom>
        </p:spPr>
        <p:txBody>
          <a:bodyPr anchor="t" rtlCol="false" tIns="0" lIns="0" bIns="0" rIns="0">
            <a:spAutoFit/>
          </a:bodyPr>
          <a:lstStyle/>
          <a:p>
            <a:pPr algn="ctr">
              <a:lnSpc>
                <a:spcPts val="2711"/>
              </a:lnSpc>
            </a:pPr>
            <a:r>
              <a:rPr lang="en-US" sz="1936" spc="42">
                <a:solidFill>
                  <a:srgbClr val="FFFFFF"/>
                </a:solidFill>
                <a:latin typeface="HK Grotesk"/>
                <a:ea typeface="HK Grotesk"/>
                <a:cs typeface="HK Grotesk"/>
                <a:sym typeface="HK Grotesk"/>
              </a:rPr>
              <a:t>QA</a:t>
            </a:r>
          </a:p>
          <a:p>
            <a:pPr algn="ctr">
              <a:lnSpc>
                <a:spcPts val="2711"/>
              </a:lnSpc>
            </a:pPr>
            <a:r>
              <a:rPr lang="en-US" sz="1936" spc="42">
                <a:solidFill>
                  <a:srgbClr val="FFFFFF"/>
                </a:solidFill>
                <a:latin typeface="HK Grotesk"/>
                <a:ea typeface="HK Grotesk"/>
                <a:cs typeface="HK Grotesk"/>
                <a:sym typeface="HK Grotesk"/>
              </a:rPr>
              <a:t>&amp;</a:t>
            </a:r>
          </a:p>
          <a:p>
            <a:pPr algn="ctr">
              <a:lnSpc>
                <a:spcPts val="2711"/>
              </a:lnSpc>
            </a:pPr>
            <a:r>
              <a:rPr lang="en-US" sz="1936" spc="42">
                <a:solidFill>
                  <a:srgbClr val="FFFFFF"/>
                </a:solidFill>
                <a:latin typeface="HK Grotesk"/>
                <a:ea typeface="HK Grotesk"/>
                <a:cs typeface="HK Grotesk"/>
                <a:sym typeface="HK Grotesk"/>
              </a:rPr>
              <a:t>Development Team</a:t>
            </a:r>
          </a:p>
        </p:txBody>
      </p:sp>
      <p:sp>
        <p:nvSpPr>
          <p:cNvPr name="TextBox 18" id="18"/>
          <p:cNvSpPr txBox="true"/>
          <p:nvPr/>
        </p:nvSpPr>
        <p:spPr>
          <a:xfrm rot="0">
            <a:off x="8542388" y="2414029"/>
            <a:ext cx="2808424" cy="344941"/>
          </a:xfrm>
          <a:prstGeom prst="rect">
            <a:avLst/>
          </a:prstGeom>
        </p:spPr>
        <p:txBody>
          <a:bodyPr anchor="t" rtlCol="false" tIns="0" lIns="0" bIns="0" rIns="0">
            <a:spAutoFit/>
          </a:bodyPr>
          <a:lstStyle/>
          <a:p>
            <a:pPr algn="ctr">
              <a:lnSpc>
                <a:spcPts val="2769"/>
              </a:lnSpc>
            </a:pPr>
            <a:r>
              <a:rPr lang="en-US" b="true" sz="1978" spc="43">
                <a:solidFill>
                  <a:srgbClr val="FFFFFF"/>
                </a:solidFill>
                <a:latin typeface="HK Grotesk Bold"/>
                <a:ea typeface="HK Grotesk Bold"/>
                <a:cs typeface="HK Grotesk Bold"/>
                <a:sym typeface="HK Grotesk Bold"/>
              </a:rPr>
              <a:t>Catalina Pichincura</a:t>
            </a:r>
          </a:p>
        </p:txBody>
      </p:sp>
      <p:sp>
        <p:nvSpPr>
          <p:cNvPr name="TextBox 19" id="19"/>
          <p:cNvSpPr txBox="true"/>
          <p:nvPr/>
        </p:nvSpPr>
        <p:spPr>
          <a:xfrm rot="0">
            <a:off x="8396958" y="2844663"/>
            <a:ext cx="3099285" cy="675264"/>
          </a:xfrm>
          <a:prstGeom prst="rect">
            <a:avLst/>
          </a:prstGeom>
        </p:spPr>
        <p:txBody>
          <a:bodyPr anchor="t" rtlCol="false" tIns="0" lIns="0" bIns="0" rIns="0">
            <a:spAutoFit/>
          </a:bodyPr>
          <a:lstStyle/>
          <a:p>
            <a:pPr algn="ctr">
              <a:lnSpc>
                <a:spcPts val="2711"/>
              </a:lnSpc>
            </a:pPr>
            <a:r>
              <a:rPr lang="en-US" sz="1936" spc="42">
                <a:solidFill>
                  <a:srgbClr val="FFFFFF"/>
                </a:solidFill>
                <a:latin typeface="HK Grotesk"/>
                <a:ea typeface="HK Grotesk"/>
                <a:cs typeface="HK Grotesk"/>
                <a:sym typeface="HK Grotesk"/>
              </a:rPr>
              <a:t>Ingeniera Física</a:t>
            </a:r>
          </a:p>
          <a:p>
            <a:pPr algn="ctr">
              <a:lnSpc>
                <a:spcPts val="2711"/>
              </a:lnSpc>
            </a:pPr>
            <a:r>
              <a:rPr lang="en-US" sz="1936" spc="42">
                <a:solidFill>
                  <a:srgbClr val="FFFFFF"/>
                </a:solidFill>
                <a:latin typeface="HK Grotesk"/>
                <a:ea typeface="HK Grotesk"/>
                <a:cs typeface="HK Grotesk"/>
                <a:sym typeface="HK Grotesk"/>
              </a:rPr>
              <a:t>Product Owner</a:t>
            </a:r>
          </a:p>
        </p:txBody>
      </p:sp>
      <p:sp>
        <p:nvSpPr>
          <p:cNvPr name="Freeform 20" id="20"/>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7"/>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86802" y="1028700"/>
            <a:ext cx="5374652" cy="10922635"/>
            <a:chOff x="0" y="0"/>
            <a:chExt cx="5001260" cy="10163810"/>
          </a:xfrm>
        </p:grpSpPr>
        <p:sp>
          <p:nvSpPr>
            <p:cNvPr name="Freeform 3" id="3"/>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4" id="4"/>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78710" t="0" r="-135618" b="0"/>
              </a:stretch>
            </a:blipFill>
          </p:spPr>
        </p:sp>
      </p:grpSp>
      <p:sp>
        <p:nvSpPr>
          <p:cNvPr name="TextBox 5" id="5"/>
          <p:cNvSpPr txBox="true"/>
          <p:nvPr/>
        </p:nvSpPr>
        <p:spPr>
          <a:xfrm rot="0">
            <a:off x="9462102" y="1070723"/>
            <a:ext cx="7639170" cy="789161"/>
          </a:xfrm>
          <a:prstGeom prst="rect">
            <a:avLst/>
          </a:prstGeom>
        </p:spPr>
        <p:txBody>
          <a:bodyPr anchor="t" rtlCol="false" tIns="0" lIns="0" bIns="0" rIns="0">
            <a:spAutoFit/>
          </a:bodyPr>
          <a:lstStyle/>
          <a:p>
            <a:pPr algn="l">
              <a:lnSpc>
                <a:spcPts val="6160"/>
              </a:lnSpc>
            </a:pPr>
            <a:r>
              <a:rPr lang="en-US" sz="5600" b="true">
                <a:solidFill>
                  <a:srgbClr val="DC239B">
                    <a:alpha val="45882"/>
                  </a:srgbClr>
                </a:solidFill>
                <a:latin typeface="HK Grotesk Bold"/>
                <a:ea typeface="HK Grotesk Bold"/>
                <a:cs typeface="HK Grotesk Bold"/>
                <a:sym typeface="HK Grotesk Bold"/>
              </a:rPr>
              <a:t>11</a:t>
            </a:r>
            <a:r>
              <a:rPr lang="en-US" sz="5600" b="true">
                <a:solidFill>
                  <a:srgbClr val="DC239B">
                    <a:alpha val="45882"/>
                  </a:srgbClr>
                </a:solidFill>
                <a:latin typeface="HK Grotesk Bold"/>
                <a:ea typeface="HK Grotesk Bold"/>
                <a:cs typeface="HK Grotesk Bold"/>
                <a:sym typeface="HK Grotesk Bold"/>
              </a:rPr>
              <a:t> EVIDENCIAS</a:t>
            </a:r>
          </a:p>
        </p:txBody>
      </p:sp>
      <p:sp>
        <p:nvSpPr>
          <p:cNvPr name="Freeform 6" id="6"/>
          <p:cNvSpPr/>
          <p:nvPr/>
        </p:nvSpPr>
        <p:spPr>
          <a:xfrm flipH="false" flipV="false" rot="0">
            <a:off x="9016791" y="2882656"/>
            <a:ext cx="621366" cy="621366"/>
          </a:xfrm>
          <a:custGeom>
            <a:avLst/>
            <a:gdLst/>
            <a:ahLst/>
            <a:cxnLst/>
            <a:rect r="r" b="b" t="t" l="l"/>
            <a:pathLst>
              <a:path h="621366" w="621366">
                <a:moveTo>
                  <a:pt x="0" y="0"/>
                </a:moveTo>
                <a:lnTo>
                  <a:pt x="621366" y="0"/>
                </a:lnTo>
                <a:lnTo>
                  <a:pt x="621366" y="621366"/>
                </a:lnTo>
                <a:lnTo>
                  <a:pt x="0" y="621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246477" y="4278603"/>
            <a:ext cx="609147" cy="667392"/>
          </a:xfrm>
          <a:custGeom>
            <a:avLst/>
            <a:gdLst/>
            <a:ahLst/>
            <a:cxnLst/>
            <a:rect r="r" b="b" t="t" l="l"/>
            <a:pathLst>
              <a:path h="667392" w="609147">
                <a:moveTo>
                  <a:pt x="0" y="0"/>
                </a:moveTo>
                <a:lnTo>
                  <a:pt x="609147" y="0"/>
                </a:lnTo>
                <a:lnTo>
                  <a:pt x="609147" y="667393"/>
                </a:lnTo>
                <a:lnTo>
                  <a:pt x="0" y="6673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016791" y="5841338"/>
            <a:ext cx="621366" cy="621366"/>
          </a:xfrm>
          <a:custGeom>
            <a:avLst/>
            <a:gdLst/>
            <a:ahLst/>
            <a:cxnLst/>
            <a:rect r="r" b="b" t="t" l="l"/>
            <a:pathLst>
              <a:path h="621366" w="621366">
                <a:moveTo>
                  <a:pt x="0" y="0"/>
                </a:moveTo>
                <a:lnTo>
                  <a:pt x="621366" y="0"/>
                </a:lnTo>
                <a:lnTo>
                  <a:pt x="621366" y="621366"/>
                </a:lnTo>
                <a:lnTo>
                  <a:pt x="0" y="6213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176087" y="2880871"/>
            <a:ext cx="621366" cy="621366"/>
          </a:xfrm>
          <a:custGeom>
            <a:avLst/>
            <a:gdLst/>
            <a:ahLst/>
            <a:cxnLst/>
            <a:rect r="r" b="b" t="t" l="l"/>
            <a:pathLst>
              <a:path h="621366" w="621366">
                <a:moveTo>
                  <a:pt x="0" y="0"/>
                </a:moveTo>
                <a:lnTo>
                  <a:pt x="621366" y="0"/>
                </a:lnTo>
                <a:lnTo>
                  <a:pt x="621366" y="621366"/>
                </a:lnTo>
                <a:lnTo>
                  <a:pt x="0" y="6213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2212309" y="5819389"/>
            <a:ext cx="643315" cy="643315"/>
          </a:xfrm>
          <a:custGeom>
            <a:avLst/>
            <a:gdLst/>
            <a:ahLst/>
            <a:cxnLst/>
            <a:rect r="r" b="b" t="t" l="l"/>
            <a:pathLst>
              <a:path h="643315" w="643315">
                <a:moveTo>
                  <a:pt x="0" y="0"/>
                </a:moveTo>
                <a:lnTo>
                  <a:pt x="643315" y="0"/>
                </a:lnTo>
                <a:lnTo>
                  <a:pt x="643315" y="643315"/>
                </a:lnTo>
                <a:lnTo>
                  <a:pt x="0" y="64331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9016791" y="4278603"/>
            <a:ext cx="621366" cy="621366"/>
          </a:xfrm>
          <a:custGeom>
            <a:avLst/>
            <a:gdLst/>
            <a:ahLst/>
            <a:cxnLst/>
            <a:rect r="r" b="b" t="t" l="l"/>
            <a:pathLst>
              <a:path h="621366" w="621366">
                <a:moveTo>
                  <a:pt x="0" y="0"/>
                </a:moveTo>
                <a:lnTo>
                  <a:pt x="621366" y="0"/>
                </a:lnTo>
                <a:lnTo>
                  <a:pt x="621366" y="621367"/>
                </a:lnTo>
                <a:lnTo>
                  <a:pt x="0" y="6213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6451114" y="214911"/>
            <a:ext cx="1616373" cy="1616373"/>
          </a:xfrm>
          <a:custGeom>
            <a:avLst/>
            <a:gdLst/>
            <a:ahLst/>
            <a:cxnLst/>
            <a:rect r="r" b="b" t="t" l="l"/>
            <a:pathLst>
              <a:path h="1616373" w="1616373">
                <a:moveTo>
                  <a:pt x="0" y="0"/>
                </a:moveTo>
                <a:lnTo>
                  <a:pt x="1616372" y="0"/>
                </a:lnTo>
                <a:lnTo>
                  <a:pt x="1616372" y="1616373"/>
                </a:lnTo>
                <a:lnTo>
                  <a:pt x="0" y="1616373"/>
                </a:lnTo>
                <a:lnTo>
                  <a:pt x="0" y="0"/>
                </a:lnTo>
                <a:close/>
              </a:path>
            </a:pathLst>
          </a:custGeom>
          <a:blipFill>
            <a:blip r:embed="rId16"/>
            <a:stretch>
              <a:fillRect l="0" t="0" r="0" b="0"/>
            </a:stretch>
          </a:blipFill>
        </p:spPr>
      </p:sp>
      <p:sp>
        <p:nvSpPr>
          <p:cNvPr name="Freeform 13" id="13"/>
          <p:cNvSpPr/>
          <p:nvPr/>
        </p:nvSpPr>
        <p:spPr>
          <a:xfrm flipH="false" flipV="false" rot="0">
            <a:off x="15369007" y="2799710"/>
            <a:ext cx="626793" cy="783491"/>
          </a:xfrm>
          <a:custGeom>
            <a:avLst/>
            <a:gdLst/>
            <a:ahLst/>
            <a:cxnLst/>
            <a:rect r="r" b="b" t="t" l="l"/>
            <a:pathLst>
              <a:path h="783491" w="626793">
                <a:moveTo>
                  <a:pt x="0" y="0"/>
                </a:moveTo>
                <a:lnTo>
                  <a:pt x="626793" y="0"/>
                </a:lnTo>
                <a:lnTo>
                  <a:pt x="626793" y="783491"/>
                </a:lnTo>
                <a:lnTo>
                  <a:pt x="0" y="78349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15351889" y="4434942"/>
            <a:ext cx="661028" cy="621366"/>
          </a:xfrm>
          <a:custGeom>
            <a:avLst/>
            <a:gdLst/>
            <a:ahLst/>
            <a:cxnLst/>
            <a:rect r="r" b="b" t="t" l="l"/>
            <a:pathLst>
              <a:path h="621366" w="661028">
                <a:moveTo>
                  <a:pt x="0" y="0"/>
                </a:moveTo>
                <a:lnTo>
                  <a:pt x="661028" y="0"/>
                </a:lnTo>
                <a:lnTo>
                  <a:pt x="661028" y="621367"/>
                </a:lnTo>
                <a:lnTo>
                  <a:pt x="0" y="62136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15371720" y="5830314"/>
            <a:ext cx="621366" cy="621366"/>
          </a:xfrm>
          <a:custGeom>
            <a:avLst/>
            <a:gdLst/>
            <a:ahLst/>
            <a:cxnLst/>
            <a:rect r="r" b="b" t="t" l="l"/>
            <a:pathLst>
              <a:path h="621366" w="621366">
                <a:moveTo>
                  <a:pt x="0" y="0"/>
                </a:moveTo>
                <a:lnTo>
                  <a:pt x="621366" y="0"/>
                </a:lnTo>
                <a:lnTo>
                  <a:pt x="621366" y="621366"/>
                </a:lnTo>
                <a:lnTo>
                  <a:pt x="0" y="62136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0">
            <a:off x="9005829" y="7238228"/>
            <a:ext cx="714567" cy="714567"/>
          </a:xfrm>
          <a:custGeom>
            <a:avLst/>
            <a:gdLst/>
            <a:ahLst/>
            <a:cxnLst/>
            <a:rect r="r" b="b" t="t" l="l"/>
            <a:pathLst>
              <a:path h="714567" w="714567">
                <a:moveTo>
                  <a:pt x="0" y="0"/>
                </a:moveTo>
                <a:lnTo>
                  <a:pt x="714567" y="0"/>
                </a:lnTo>
                <a:lnTo>
                  <a:pt x="714567" y="714567"/>
                </a:lnTo>
                <a:lnTo>
                  <a:pt x="0" y="71456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false" flipV="false" rot="0">
            <a:off x="12260757" y="7238228"/>
            <a:ext cx="580586" cy="714567"/>
          </a:xfrm>
          <a:custGeom>
            <a:avLst/>
            <a:gdLst/>
            <a:ahLst/>
            <a:cxnLst/>
            <a:rect r="r" b="b" t="t" l="l"/>
            <a:pathLst>
              <a:path h="714567" w="580586">
                <a:moveTo>
                  <a:pt x="0" y="0"/>
                </a:moveTo>
                <a:lnTo>
                  <a:pt x="580586" y="0"/>
                </a:lnTo>
                <a:lnTo>
                  <a:pt x="580586" y="714567"/>
                </a:lnTo>
                <a:lnTo>
                  <a:pt x="0" y="71456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8" id="18"/>
          <p:cNvSpPr/>
          <p:nvPr/>
        </p:nvSpPr>
        <p:spPr>
          <a:xfrm flipH="false" flipV="false" rot="0">
            <a:off x="15384518" y="7238228"/>
            <a:ext cx="595771" cy="714567"/>
          </a:xfrm>
          <a:custGeom>
            <a:avLst/>
            <a:gdLst/>
            <a:ahLst/>
            <a:cxnLst/>
            <a:rect r="r" b="b" t="t" l="l"/>
            <a:pathLst>
              <a:path h="714567" w="595771">
                <a:moveTo>
                  <a:pt x="0" y="0"/>
                </a:moveTo>
                <a:lnTo>
                  <a:pt x="595771" y="0"/>
                </a:lnTo>
                <a:lnTo>
                  <a:pt x="595771" y="714567"/>
                </a:lnTo>
                <a:lnTo>
                  <a:pt x="0" y="71456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9" id="19"/>
          <p:cNvSpPr txBox="true"/>
          <p:nvPr/>
        </p:nvSpPr>
        <p:spPr>
          <a:xfrm rot="0">
            <a:off x="8186447" y="3647156"/>
            <a:ext cx="2282053" cy="241866"/>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HITORIAS DE USUARIO</a:t>
            </a:r>
          </a:p>
        </p:txBody>
      </p:sp>
      <p:sp>
        <p:nvSpPr>
          <p:cNvPr name="TextBox 20" id="20"/>
          <p:cNvSpPr txBox="true"/>
          <p:nvPr/>
        </p:nvSpPr>
        <p:spPr>
          <a:xfrm rot="0">
            <a:off x="12176087" y="3647156"/>
            <a:ext cx="737707" cy="241866"/>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ÉPICAS</a:t>
            </a:r>
          </a:p>
        </p:txBody>
      </p:sp>
      <p:sp>
        <p:nvSpPr>
          <p:cNvPr name="TextBox 21" id="21"/>
          <p:cNvSpPr txBox="true"/>
          <p:nvPr/>
        </p:nvSpPr>
        <p:spPr>
          <a:xfrm rot="0">
            <a:off x="8325591" y="5066116"/>
            <a:ext cx="2003766" cy="241866"/>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ACTAS DE REUNIÓN</a:t>
            </a:r>
          </a:p>
        </p:txBody>
      </p:sp>
      <p:sp>
        <p:nvSpPr>
          <p:cNvPr name="TextBox 22" id="22"/>
          <p:cNvSpPr txBox="true"/>
          <p:nvPr/>
        </p:nvSpPr>
        <p:spPr>
          <a:xfrm rot="0">
            <a:off x="11642671" y="5066116"/>
            <a:ext cx="1804540" cy="241866"/>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SPRINT BACKLOG</a:t>
            </a:r>
          </a:p>
        </p:txBody>
      </p:sp>
      <p:sp>
        <p:nvSpPr>
          <p:cNvPr name="TextBox 23" id="23"/>
          <p:cNvSpPr txBox="true"/>
          <p:nvPr/>
        </p:nvSpPr>
        <p:spPr>
          <a:xfrm rot="0">
            <a:off x="8290289" y="6605837"/>
            <a:ext cx="2074370" cy="241866"/>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PRODUCT BACKLOG</a:t>
            </a:r>
          </a:p>
        </p:txBody>
      </p:sp>
      <p:sp>
        <p:nvSpPr>
          <p:cNvPr name="TextBox 24" id="24"/>
          <p:cNvSpPr txBox="true"/>
          <p:nvPr/>
        </p:nvSpPr>
        <p:spPr>
          <a:xfrm rot="0">
            <a:off x="11513115" y="6605837"/>
            <a:ext cx="2063652" cy="241866"/>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MATRÍZ DE RIESGOS</a:t>
            </a:r>
          </a:p>
        </p:txBody>
      </p:sp>
      <p:sp>
        <p:nvSpPr>
          <p:cNvPr name="TextBox 25" id="25"/>
          <p:cNvSpPr txBox="true"/>
          <p:nvPr/>
        </p:nvSpPr>
        <p:spPr>
          <a:xfrm rot="0">
            <a:off x="14451204" y="3647057"/>
            <a:ext cx="2462399" cy="241866"/>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SPRINT RETROSPECTIVE</a:t>
            </a:r>
          </a:p>
        </p:txBody>
      </p:sp>
      <p:sp>
        <p:nvSpPr>
          <p:cNvPr name="TextBox 26" id="26"/>
          <p:cNvSpPr txBox="true"/>
          <p:nvPr/>
        </p:nvSpPr>
        <p:spPr>
          <a:xfrm rot="0">
            <a:off x="14883496" y="5122984"/>
            <a:ext cx="1597816" cy="241915"/>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SPRINT REVIEW</a:t>
            </a:r>
          </a:p>
        </p:txBody>
      </p:sp>
      <p:sp>
        <p:nvSpPr>
          <p:cNvPr name="TextBox 27" id="27"/>
          <p:cNvSpPr txBox="true"/>
          <p:nvPr/>
        </p:nvSpPr>
        <p:spPr>
          <a:xfrm rot="0">
            <a:off x="14874338" y="6605788"/>
            <a:ext cx="1616130" cy="241915"/>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ARQUITECTURA</a:t>
            </a:r>
          </a:p>
        </p:txBody>
      </p:sp>
      <p:sp>
        <p:nvSpPr>
          <p:cNvPr name="TextBox 28" id="28"/>
          <p:cNvSpPr txBox="true"/>
          <p:nvPr/>
        </p:nvSpPr>
        <p:spPr>
          <a:xfrm rot="0">
            <a:off x="8354997" y="8143103"/>
            <a:ext cx="2016230" cy="241915"/>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BURNDOWN CHART</a:t>
            </a:r>
          </a:p>
        </p:txBody>
      </p:sp>
      <p:sp>
        <p:nvSpPr>
          <p:cNvPr name="TextBox 29" id="29"/>
          <p:cNvSpPr txBox="true"/>
          <p:nvPr/>
        </p:nvSpPr>
        <p:spPr>
          <a:xfrm rot="0">
            <a:off x="14979986" y="8143103"/>
            <a:ext cx="1404834" cy="241915"/>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INCREMENTO</a:t>
            </a:r>
          </a:p>
        </p:txBody>
      </p:sp>
      <p:sp>
        <p:nvSpPr>
          <p:cNvPr name="TextBox 30" id="30"/>
          <p:cNvSpPr txBox="true"/>
          <p:nvPr/>
        </p:nvSpPr>
        <p:spPr>
          <a:xfrm rot="0">
            <a:off x="11633870" y="8143103"/>
            <a:ext cx="1822142" cy="241915"/>
          </a:xfrm>
          <a:prstGeom prst="rect">
            <a:avLst/>
          </a:prstGeom>
        </p:spPr>
        <p:txBody>
          <a:bodyPr anchor="t" rtlCol="false" tIns="0" lIns="0" bIns="0" rIns="0">
            <a:spAutoFit/>
          </a:bodyPr>
          <a:lstStyle/>
          <a:p>
            <a:pPr algn="ctr">
              <a:lnSpc>
                <a:spcPts val="1885"/>
              </a:lnSpc>
              <a:spcBef>
                <a:spcPct val="0"/>
              </a:spcBef>
            </a:pPr>
            <a:r>
              <a:rPr lang="en-US" b="true" sz="1713">
                <a:solidFill>
                  <a:srgbClr val="1800AD"/>
                </a:solidFill>
                <a:latin typeface="HK Grotesk Bold"/>
                <a:ea typeface="HK Grotesk Bold"/>
                <a:cs typeface="HK Grotesk Bold"/>
                <a:sym typeface="HK Grotesk Bold"/>
              </a:rPr>
              <a:t>IMPEDIMENT LOG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15000">
              <a:srgbClr val="461248">
                <a:alpha val="100000"/>
              </a:srgbClr>
            </a:gs>
            <a:gs pos="40000">
              <a:srgbClr val="A93747">
                <a:alpha val="100000"/>
              </a:srgbClr>
            </a:gs>
            <a:gs pos="60000">
              <a:srgbClr val="F2A15F">
                <a:alpha val="100000"/>
              </a:srgbClr>
            </a:gs>
            <a:gs pos="85000">
              <a:srgbClr val="FFD6B6">
                <a:alpha val="100000"/>
              </a:srgbClr>
            </a:gs>
          </a:gsLst>
          <a:lin ang="189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875777" y="9126106"/>
            <a:ext cx="767046" cy="767046"/>
          </a:xfrm>
          <a:custGeom>
            <a:avLst/>
            <a:gdLst/>
            <a:ahLst/>
            <a:cxnLst/>
            <a:rect r="r" b="b" t="t" l="l"/>
            <a:pathLst>
              <a:path h="767046" w="767046">
                <a:moveTo>
                  <a:pt x="0" y="0"/>
                </a:moveTo>
                <a:lnTo>
                  <a:pt x="767046" y="0"/>
                </a:lnTo>
                <a:lnTo>
                  <a:pt x="767046" y="767046"/>
                </a:lnTo>
                <a:lnTo>
                  <a:pt x="0" y="7670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5677" y="1619763"/>
            <a:ext cx="768108" cy="768108"/>
          </a:xfrm>
          <a:custGeom>
            <a:avLst/>
            <a:gdLst/>
            <a:ahLst/>
            <a:cxnLst/>
            <a:rect r="r" b="b" t="t" l="l"/>
            <a:pathLst>
              <a:path h="768108" w="768108">
                <a:moveTo>
                  <a:pt x="0" y="0"/>
                </a:moveTo>
                <a:lnTo>
                  <a:pt x="768108" y="0"/>
                </a:lnTo>
                <a:lnTo>
                  <a:pt x="768108" y="768109"/>
                </a:lnTo>
                <a:lnTo>
                  <a:pt x="0" y="768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85677" y="9258300"/>
            <a:ext cx="773082" cy="778746"/>
          </a:xfrm>
          <a:custGeom>
            <a:avLst/>
            <a:gdLst/>
            <a:ahLst/>
            <a:cxnLst/>
            <a:rect r="r" b="b" t="t" l="l"/>
            <a:pathLst>
              <a:path h="778746" w="773082">
                <a:moveTo>
                  <a:pt x="0" y="0"/>
                </a:moveTo>
                <a:lnTo>
                  <a:pt x="773082" y="0"/>
                </a:lnTo>
                <a:lnTo>
                  <a:pt x="773082" y="778746"/>
                </a:lnTo>
                <a:lnTo>
                  <a:pt x="0" y="7787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8"/>
            <a:stretch>
              <a:fillRect l="0" t="0" r="0" b="0"/>
            </a:stretch>
          </a:blipFill>
        </p:spPr>
      </p:sp>
      <p:sp>
        <p:nvSpPr>
          <p:cNvPr name="Freeform 6" id="6"/>
          <p:cNvSpPr/>
          <p:nvPr/>
        </p:nvSpPr>
        <p:spPr>
          <a:xfrm flipH="false" flipV="false" rot="0">
            <a:off x="1848099" y="1619763"/>
            <a:ext cx="14761242" cy="8340102"/>
          </a:xfrm>
          <a:custGeom>
            <a:avLst/>
            <a:gdLst/>
            <a:ahLst/>
            <a:cxnLst/>
            <a:rect r="r" b="b" t="t" l="l"/>
            <a:pathLst>
              <a:path h="8340102" w="14761242">
                <a:moveTo>
                  <a:pt x="0" y="0"/>
                </a:moveTo>
                <a:lnTo>
                  <a:pt x="14761242" y="0"/>
                </a:lnTo>
                <a:lnTo>
                  <a:pt x="14761242" y="8340102"/>
                </a:lnTo>
                <a:lnTo>
                  <a:pt x="0" y="8340102"/>
                </a:lnTo>
                <a:lnTo>
                  <a:pt x="0" y="0"/>
                </a:lnTo>
                <a:close/>
              </a:path>
            </a:pathLst>
          </a:custGeom>
          <a:blipFill>
            <a:blip r:embed="rId9"/>
            <a:stretch>
              <a:fillRect l="0" t="0" r="0" b="0"/>
            </a:stretch>
          </a:blipFill>
        </p:spPr>
      </p:sp>
      <p:sp>
        <p:nvSpPr>
          <p:cNvPr name="TextBox 7" id="7"/>
          <p:cNvSpPr txBox="true"/>
          <p:nvPr/>
        </p:nvSpPr>
        <p:spPr>
          <a:xfrm rot="0">
            <a:off x="1848099" y="462419"/>
            <a:ext cx="7639170" cy="804545"/>
          </a:xfrm>
          <a:prstGeom prst="rect">
            <a:avLst/>
          </a:prstGeom>
        </p:spPr>
        <p:txBody>
          <a:bodyPr anchor="t" rtlCol="false" tIns="0" lIns="0" bIns="0" rIns="0">
            <a:spAutoFit/>
          </a:bodyPr>
          <a:lstStyle/>
          <a:p>
            <a:pPr algn="l">
              <a:lnSpc>
                <a:spcPts val="6160"/>
              </a:lnSpc>
            </a:pPr>
            <a:r>
              <a:rPr lang="en-US" sz="5600" b="true">
                <a:solidFill>
                  <a:srgbClr val="FFFFFF">
                    <a:alpha val="73725"/>
                  </a:srgbClr>
                </a:solidFill>
                <a:latin typeface="HK Grotesk Bold"/>
                <a:ea typeface="HK Grotesk Bold"/>
                <a:cs typeface="HK Grotesk Bold"/>
                <a:sym typeface="HK Grotesk Bold"/>
              </a:rPr>
              <a:t>12 CRONOGRAMA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DE8E4"/>
        </a:solidFill>
      </p:bgPr>
    </p:bg>
    <p:spTree>
      <p:nvGrpSpPr>
        <p:cNvPr id="1" name=""/>
        <p:cNvGrpSpPr/>
        <p:nvPr/>
      </p:nvGrpSpPr>
      <p:grpSpPr>
        <a:xfrm>
          <a:off x="0" y="0"/>
          <a:ext cx="0" cy="0"/>
          <a:chOff x="0" y="0"/>
          <a:chExt cx="0" cy="0"/>
        </a:xfrm>
      </p:grpSpPr>
      <p:grpSp>
        <p:nvGrpSpPr>
          <p:cNvPr name="Group 2" id="2"/>
          <p:cNvGrpSpPr/>
          <p:nvPr/>
        </p:nvGrpSpPr>
        <p:grpSpPr>
          <a:xfrm rot="0">
            <a:off x="3345024" y="2642776"/>
            <a:ext cx="2258442" cy="225844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4959" r="0" b="-4959"/>
              </a:stretch>
            </a:blipFill>
            <a:ln w="95250" cap="sq">
              <a:solidFill>
                <a:srgbClr val="0097B2"/>
              </a:solidFill>
              <a:prstDash val="solid"/>
              <a:miter/>
            </a:ln>
          </p:spPr>
        </p:sp>
      </p:grpSp>
      <p:grpSp>
        <p:nvGrpSpPr>
          <p:cNvPr name="Group 4" id="4"/>
          <p:cNvGrpSpPr/>
          <p:nvPr/>
        </p:nvGrpSpPr>
        <p:grpSpPr>
          <a:xfrm rot="0">
            <a:off x="12684534" y="2642776"/>
            <a:ext cx="2258442" cy="225844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0926" r="0" b="-2568"/>
              </a:stretch>
            </a:blipFill>
            <a:ln w="95250" cap="sq">
              <a:solidFill>
                <a:srgbClr val="0097B2"/>
              </a:solidFill>
              <a:prstDash val="solid"/>
              <a:miter/>
            </a:ln>
          </p:spPr>
        </p:sp>
      </p:grpSp>
      <p:grpSp>
        <p:nvGrpSpPr>
          <p:cNvPr name="Group 6" id="6"/>
          <p:cNvGrpSpPr/>
          <p:nvPr/>
        </p:nvGrpSpPr>
        <p:grpSpPr>
          <a:xfrm rot="0">
            <a:off x="8016267" y="2642776"/>
            <a:ext cx="2258442" cy="225844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8" t="0" r="-438" b="0"/>
              </a:stretch>
            </a:blipFill>
            <a:ln w="95250" cap="sq">
              <a:solidFill>
                <a:srgbClr val="0097B2"/>
              </a:solidFill>
              <a:prstDash val="solid"/>
              <a:miter/>
            </a:ln>
          </p:spPr>
        </p:sp>
      </p:grpSp>
      <p:sp>
        <p:nvSpPr>
          <p:cNvPr name="Freeform 8" id="8"/>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5"/>
            <a:stretch>
              <a:fillRect l="0" t="0" r="0" b="0"/>
            </a:stretch>
          </a:blipFill>
        </p:spPr>
      </p:sp>
      <p:sp>
        <p:nvSpPr>
          <p:cNvPr name="TextBox 9" id="9"/>
          <p:cNvSpPr txBox="true"/>
          <p:nvPr/>
        </p:nvSpPr>
        <p:spPr>
          <a:xfrm rot="0">
            <a:off x="1028700" y="1076325"/>
            <a:ext cx="9350809" cy="773430"/>
          </a:xfrm>
          <a:prstGeom prst="rect">
            <a:avLst/>
          </a:prstGeom>
        </p:spPr>
        <p:txBody>
          <a:bodyPr anchor="t" rtlCol="false" tIns="0" lIns="0" bIns="0" rIns="0">
            <a:spAutoFit/>
          </a:bodyPr>
          <a:lstStyle/>
          <a:p>
            <a:pPr algn="l">
              <a:lnSpc>
                <a:spcPts val="5940"/>
              </a:lnSpc>
            </a:pPr>
            <a:r>
              <a:rPr lang="en-US" sz="5400" b="true">
                <a:solidFill>
                  <a:srgbClr val="152540">
                    <a:alpha val="45882"/>
                  </a:srgbClr>
                </a:solidFill>
                <a:latin typeface="HK Grotesk Bold"/>
                <a:ea typeface="HK Grotesk Bold"/>
                <a:cs typeface="HK Grotesk Bold"/>
                <a:sym typeface="HK Grotesk Bold"/>
              </a:rPr>
              <a:t>13</a:t>
            </a:r>
            <a:r>
              <a:rPr lang="en-US" sz="5400" b="true">
                <a:solidFill>
                  <a:srgbClr val="152540">
                    <a:alpha val="45882"/>
                  </a:srgbClr>
                </a:solidFill>
                <a:latin typeface="HK Grotesk Bold"/>
                <a:ea typeface="HK Grotesk Bold"/>
                <a:cs typeface="HK Grotesk Bold"/>
                <a:sym typeface="HK Grotesk Bold"/>
              </a:rPr>
              <a:t> CONCLUSIONES</a:t>
            </a:r>
          </a:p>
        </p:txBody>
      </p:sp>
      <p:grpSp>
        <p:nvGrpSpPr>
          <p:cNvPr name="Group 10" id="10"/>
          <p:cNvGrpSpPr/>
          <p:nvPr/>
        </p:nvGrpSpPr>
        <p:grpSpPr>
          <a:xfrm rot="0">
            <a:off x="12078208" y="5183278"/>
            <a:ext cx="3471093" cy="4075022"/>
            <a:chOff x="0" y="0"/>
            <a:chExt cx="807854" cy="948411"/>
          </a:xfrm>
        </p:grpSpPr>
        <p:sp>
          <p:nvSpPr>
            <p:cNvPr name="Freeform 11" id="11"/>
            <p:cNvSpPr/>
            <p:nvPr/>
          </p:nvSpPr>
          <p:spPr>
            <a:xfrm flipH="false" flipV="false" rot="0">
              <a:off x="0" y="0"/>
              <a:ext cx="807854" cy="948411"/>
            </a:xfrm>
            <a:custGeom>
              <a:avLst/>
              <a:gdLst/>
              <a:ahLst/>
              <a:cxnLst/>
              <a:rect r="r" b="b" t="t" l="l"/>
              <a:pathLst>
                <a:path h="948411" w="807854">
                  <a:moveTo>
                    <a:pt x="807854" y="0"/>
                  </a:moveTo>
                  <a:lnTo>
                    <a:pt x="807854" y="948411"/>
                  </a:lnTo>
                  <a:lnTo>
                    <a:pt x="403927" y="821411"/>
                  </a:lnTo>
                  <a:lnTo>
                    <a:pt x="0" y="948411"/>
                  </a:lnTo>
                  <a:lnTo>
                    <a:pt x="0" y="0"/>
                  </a:lnTo>
                  <a:lnTo>
                    <a:pt x="807854" y="0"/>
                  </a:lnTo>
                  <a:close/>
                </a:path>
              </a:pathLst>
            </a:custGeom>
            <a:solidFill>
              <a:srgbClr val="0097B2"/>
            </a:solidFill>
          </p:spPr>
        </p:sp>
        <p:sp>
          <p:nvSpPr>
            <p:cNvPr name="TextBox 12" id="12"/>
            <p:cNvSpPr txBox="true"/>
            <p:nvPr/>
          </p:nvSpPr>
          <p:spPr>
            <a:xfrm>
              <a:off x="0" y="-38100"/>
              <a:ext cx="807854" cy="859511"/>
            </a:xfrm>
            <a:prstGeom prst="rect">
              <a:avLst/>
            </a:prstGeom>
          </p:spPr>
          <p:txBody>
            <a:bodyPr anchor="ctr" rtlCol="false" tIns="50800" lIns="50800" bIns="50800" rIns="50800"/>
            <a:lstStyle/>
            <a:p>
              <a:pPr algn="ctr">
                <a:lnSpc>
                  <a:spcPts val="2879"/>
                </a:lnSpc>
              </a:pPr>
            </a:p>
          </p:txBody>
        </p:sp>
      </p:grpSp>
      <p:sp>
        <p:nvSpPr>
          <p:cNvPr name="TextBox 13" id="13"/>
          <p:cNvSpPr txBox="true"/>
          <p:nvPr/>
        </p:nvSpPr>
        <p:spPr>
          <a:xfrm rot="0">
            <a:off x="12265509" y="6168512"/>
            <a:ext cx="3096492" cy="1445895"/>
          </a:xfrm>
          <a:prstGeom prst="rect">
            <a:avLst/>
          </a:prstGeom>
        </p:spPr>
        <p:txBody>
          <a:bodyPr anchor="t" rtlCol="false" tIns="0" lIns="0" bIns="0" rIns="0">
            <a:spAutoFit/>
          </a:bodyPr>
          <a:lstStyle/>
          <a:p>
            <a:pPr algn="ctr">
              <a:lnSpc>
                <a:spcPts val="2310"/>
              </a:lnSpc>
              <a:spcBef>
                <a:spcPct val="0"/>
              </a:spcBef>
            </a:pPr>
            <a:r>
              <a:rPr lang="en-US" b="true" sz="2100">
                <a:solidFill>
                  <a:srgbClr val="FFFFFF"/>
                </a:solidFill>
                <a:latin typeface="HK Grotesk Bold"/>
                <a:ea typeface="HK Grotesk Bold"/>
                <a:cs typeface="HK Grotesk Bold"/>
                <a:sym typeface="HK Grotesk Bold"/>
              </a:rPr>
              <a:t>Gran anh</a:t>
            </a:r>
            <a:r>
              <a:rPr lang="en-US" b="true" sz="2100">
                <a:solidFill>
                  <a:srgbClr val="FFFFFF"/>
                </a:solidFill>
                <a:latin typeface="HK Grotesk Bold"/>
                <a:ea typeface="HK Grotesk Bold"/>
                <a:cs typeface="HK Grotesk Bold"/>
                <a:sym typeface="HK Grotesk Bold"/>
              </a:rPr>
              <a:t>elo por poder implementar nuestras habilidades adquiridas durante la carrera, sobre todo en análisis de datos.</a:t>
            </a:r>
          </a:p>
        </p:txBody>
      </p:sp>
      <p:grpSp>
        <p:nvGrpSpPr>
          <p:cNvPr name="Group 14" id="14"/>
          <p:cNvGrpSpPr/>
          <p:nvPr/>
        </p:nvGrpSpPr>
        <p:grpSpPr>
          <a:xfrm rot="0">
            <a:off x="7409942" y="5183278"/>
            <a:ext cx="3471093" cy="4075022"/>
            <a:chOff x="0" y="0"/>
            <a:chExt cx="807854" cy="948411"/>
          </a:xfrm>
        </p:grpSpPr>
        <p:sp>
          <p:nvSpPr>
            <p:cNvPr name="Freeform 15" id="15"/>
            <p:cNvSpPr/>
            <p:nvPr/>
          </p:nvSpPr>
          <p:spPr>
            <a:xfrm flipH="false" flipV="false" rot="0">
              <a:off x="0" y="0"/>
              <a:ext cx="807854" cy="948411"/>
            </a:xfrm>
            <a:custGeom>
              <a:avLst/>
              <a:gdLst/>
              <a:ahLst/>
              <a:cxnLst/>
              <a:rect r="r" b="b" t="t" l="l"/>
              <a:pathLst>
                <a:path h="948411" w="807854">
                  <a:moveTo>
                    <a:pt x="807854" y="0"/>
                  </a:moveTo>
                  <a:lnTo>
                    <a:pt x="807854" y="948411"/>
                  </a:lnTo>
                  <a:lnTo>
                    <a:pt x="403927" y="821411"/>
                  </a:lnTo>
                  <a:lnTo>
                    <a:pt x="0" y="948411"/>
                  </a:lnTo>
                  <a:lnTo>
                    <a:pt x="0" y="0"/>
                  </a:lnTo>
                  <a:lnTo>
                    <a:pt x="807854" y="0"/>
                  </a:lnTo>
                  <a:close/>
                </a:path>
              </a:pathLst>
            </a:custGeom>
            <a:solidFill>
              <a:srgbClr val="0097B2"/>
            </a:solidFill>
          </p:spPr>
        </p:sp>
        <p:sp>
          <p:nvSpPr>
            <p:cNvPr name="TextBox 16" id="16"/>
            <p:cNvSpPr txBox="true"/>
            <p:nvPr/>
          </p:nvSpPr>
          <p:spPr>
            <a:xfrm>
              <a:off x="0" y="-38100"/>
              <a:ext cx="807854" cy="859511"/>
            </a:xfrm>
            <a:prstGeom prst="rect">
              <a:avLst/>
            </a:prstGeom>
          </p:spPr>
          <p:txBody>
            <a:bodyPr anchor="ctr" rtlCol="false" tIns="50800" lIns="50800" bIns="50800" rIns="50800"/>
            <a:lstStyle/>
            <a:p>
              <a:pPr algn="ctr">
                <a:lnSpc>
                  <a:spcPts val="2879"/>
                </a:lnSpc>
              </a:pPr>
            </a:p>
          </p:txBody>
        </p:sp>
      </p:grpSp>
      <p:grpSp>
        <p:nvGrpSpPr>
          <p:cNvPr name="Group 17" id="17"/>
          <p:cNvGrpSpPr/>
          <p:nvPr/>
        </p:nvGrpSpPr>
        <p:grpSpPr>
          <a:xfrm rot="0">
            <a:off x="2738699" y="5183278"/>
            <a:ext cx="3471093" cy="4075022"/>
            <a:chOff x="0" y="0"/>
            <a:chExt cx="807854" cy="948411"/>
          </a:xfrm>
        </p:grpSpPr>
        <p:sp>
          <p:nvSpPr>
            <p:cNvPr name="Freeform 18" id="18"/>
            <p:cNvSpPr/>
            <p:nvPr/>
          </p:nvSpPr>
          <p:spPr>
            <a:xfrm flipH="false" flipV="false" rot="0">
              <a:off x="0" y="0"/>
              <a:ext cx="807854" cy="948411"/>
            </a:xfrm>
            <a:custGeom>
              <a:avLst/>
              <a:gdLst/>
              <a:ahLst/>
              <a:cxnLst/>
              <a:rect r="r" b="b" t="t" l="l"/>
              <a:pathLst>
                <a:path h="948411" w="807854">
                  <a:moveTo>
                    <a:pt x="807854" y="0"/>
                  </a:moveTo>
                  <a:lnTo>
                    <a:pt x="807854" y="948411"/>
                  </a:lnTo>
                  <a:lnTo>
                    <a:pt x="403927" y="821411"/>
                  </a:lnTo>
                  <a:lnTo>
                    <a:pt x="0" y="948411"/>
                  </a:lnTo>
                  <a:lnTo>
                    <a:pt x="0" y="0"/>
                  </a:lnTo>
                  <a:lnTo>
                    <a:pt x="807854" y="0"/>
                  </a:lnTo>
                  <a:close/>
                </a:path>
              </a:pathLst>
            </a:custGeom>
            <a:solidFill>
              <a:srgbClr val="0097B2"/>
            </a:solidFill>
          </p:spPr>
        </p:sp>
        <p:sp>
          <p:nvSpPr>
            <p:cNvPr name="TextBox 19" id="19"/>
            <p:cNvSpPr txBox="true"/>
            <p:nvPr/>
          </p:nvSpPr>
          <p:spPr>
            <a:xfrm>
              <a:off x="0" y="-38100"/>
              <a:ext cx="807854" cy="859511"/>
            </a:xfrm>
            <a:prstGeom prst="rect">
              <a:avLst/>
            </a:prstGeom>
          </p:spPr>
          <p:txBody>
            <a:bodyPr anchor="ctr" rtlCol="false" tIns="50800" lIns="50800" bIns="50800" rIns="50800"/>
            <a:lstStyle/>
            <a:p>
              <a:pPr algn="ctr">
                <a:lnSpc>
                  <a:spcPts val="2879"/>
                </a:lnSpc>
              </a:pPr>
            </a:p>
          </p:txBody>
        </p:sp>
      </p:grpSp>
      <p:sp>
        <p:nvSpPr>
          <p:cNvPr name="TextBox 20" id="20"/>
          <p:cNvSpPr txBox="true"/>
          <p:nvPr/>
        </p:nvSpPr>
        <p:spPr>
          <a:xfrm rot="0">
            <a:off x="7595754" y="6168512"/>
            <a:ext cx="3096492" cy="1731645"/>
          </a:xfrm>
          <a:prstGeom prst="rect">
            <a:avLst/>
          </a:prstGeom>
        </p:spPr>
        <p:txBody>
          <a:bodyPr anchor="t" rtlCol="false" tIns="0" lIns="0" bIns="0" rIns="0">
            <a:spAutoFit/>
          </a:bodyPr>
          <a:lstStyle/>
          <a:p>
            <a:pPr algn="ctr">
              <a:lnSpc>
                <a:spcPts val="2310"/>
              </a:lnSpc>
              <a:spcBef>
                <a:spcPct val="0"/>
              </a:spcBef>
            </a:pPr>
            <a:r>
              <a:rPr lang="en-US" b="true" sz="2100">
                <a:solidFill>
                  <a:srgbClr val="FFFFFF"/>
                </a:solidFill>
                <a:latin typeface="HK Grotesk Bold"/>
                <a:ea typeface="HK Grotesk Bold"/>
                <a:cs typeface="HK Grotesk Bold"/>
                <a:sym typeface="HK Grotesk Bold"/>
              </a:rPr>
              <a:t>EcoPulse</a:t>
            </a:r>
            <a:r>
              <a:rPr lang="en-US" b="true" sz="2100">
                <a:solidFill>
                  <a:srgbClr val="FFFFFF"/>
                </a:solidFill>
                <a:latin typeface="HK Grotesk Bold"/>
                <a:ea typeface="HK Grotesk Bold"/>
                <a:cs typeface="HK Grotesk Bold"/>
                <a:sym typeface="HK Grotesk Bold"/>
              </a:rPr>
              <a:t> me permitirá consolidar mis conocimientos técnicos y fortalecer mis habilidades para futuros desafíos profesionales.</a:t>
            </a:r>
          </a:p>
        </p:txBody>
      </p:sp>
      <p:sp>
        <p:nvSpPr>
          <p:cNvPr name="TextBox 21" id="21"/>
          <p:cNvSpPr txBox="true"/>
          <p:nvPr/>
        </p:nvSpPr>
        <p:spPr>
          <a:xfrm rot="0">
            <a:off x="2922800" y="5837644"/>
            <a:ext cx="3096492" cy="2588895"/>
          </a:xfrm>
          <a:prstGeom prst="rect">
            <a:avLst/>
          </a:prstGeom>
        </p:spPr>
        <p:txBody>
          <a:bodyPr anchor="t" rtlCol="false" tIns="0" lIns="0" bIns="0" rIns="0">
            <a:spAutoFit/>
          </a:bodyPr>
          <a:lstStyle/>
          <a:p>
            <a:pPr algn="just">
              <a:lnSpc>
                <a:spcPts val="2310"/>
              </a:lnSpc>
              <a:spcBef>
                <a:spcPct val="0"/>
              </a:spcBef>
            </a:pPr>
            <a:r>
              <a:rPr lang="en-US" b="true" sz="2100">
                <a:solidFill>
                  <a:srgbClr val="FFFFFF"/>
                </a:solidFill>
                <a:latin typeface="HK Grotesk Bold"/>
                <a:ea typeface="HK Grotesk Bold"/>
                <a:cs typeface="HK Grotesk Bold"/>
                <a:sym typeface="HK Grotesk Bold"/>
              </a:rPr>
              <a:t>La creación de EcoPulse</a:t>
            </a:r>
            <a:r>
              <a:rPr lang="en-US" b="true" sz="2100">
                <a:solidFill>
                  <a:srgbClr val="FFFFFF"/>
                </a:solidFill>
                <a:latin typeface="HK Grotesk Bold"/>
                <a:ea typeface="HK Grotesk Bold"/>
                <a:cs typeface="HK Grotesk Bold"/>
                <a:sym typeface="HK Grotesk Bold"/>
              </a:rPr>
              <a:t> me permite consolidar mis conocimientos en análisis de datos, área de mi interés profesional, y fortalecer mis habilidades técnicas para enfrentar futuros desafíos en la industria.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543958" y="5753691"/>
            <a:ext cx="1200083" cy="940429"/>
          </a:xfrm>
          <a:custGeom>
            <a:avLst/>
            <a:gdLst/>
            <a:ahLst/>
            <a:cxnLst/>
            <a:rect r="r" b="b" t="t" l="l"/>
            <a:pathLst>
              <a:path h="940429" w="1200083">
                <a:moveTo>
                  <a:pt x="0" y="0"/>
                </a:moveTo>
                <a:lnTo>
                  <a:pt x="1200084" y="0"/>
                </a:lnTo>
                <a:lnTo>
                  <a:pt x="1200084" y="940429"/>
                </a:lnTo>
                <a:lnTo>
                  <a:pt x="0" y="9404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84776" y="4306512"/>
            <a:ext cx="10118448" cy="964584"/>
          </a:xfrm>
          <a:prstGeom prst="rect">
            <a:avLst/>
          </a:prstGeom>
        </p:spPr>
        <p:txBody>
          <a:bodyPr anchor="t" rtlCol="false" tIns="0" lIns="0" bIns="0" rIns="0">
            <a:spAutoFit/>
          </a:bodyPr>
          <a:lstStyle/>
          <a:p>
            <a:pPr algn="ctr">
              <a:lnSpc>
                <a:spcPts val="7951"/>
              </a:lnSpc>
            </a:pPr>
            <a:r>
              <a:rPr lang="en-US" b="true" sz="5679">
                <a:solidFill>
                  <a:srgbClr val="FFFFFF"/>
                </a:solidFill>
                <a:latin typeface="HK Grotesk Bold"/>
                <a:ea typeface="HK Grotesk Bold"/>
                <a:cs typeface="HK Grotesk Bold"/>
                <a:sym typeface="HK Grotesk Bold"/>
              </a:rPr>
              <a:t>GRACIAS POR SU ATENCIÓN</a:t>
            </a:r>
          </a:p>
        </p:txBody>
      </p:sp>
      <p:sp>
        <p:nvSpPr>
          <p:cNvPr name="Freeform 4" id="4"/>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93957" y="0"/>
            <a:ext cx="5394043" cy="10287000"/>
          </a:xfrm>
          <a:custGeom>
            <a:avLst/>
            <a:gdLst/>
            <a:ahLst/>
            <a:cxnLst/>
            <a:rect r="r" b="b" t="t" l="l"/>
            <a:pathLst>
              <a:path h="10287000" w="5394043">
                <a:moveTo>
                  <a:pt x="0" y="0"/>
                </a:moveTo>
                <a:lnTo>
                  <a:pt x="5394043" y="0"/>
                </a:lnTo>
                <a:lnTo>
                  <a:pt x="5394043" y="10287000"/>
                </a:lnTo>
                <a:lnTo>
                  <a:pt x="0" y="10287000"/>
                </a:lnTo>
                <a:lnTo>
                  <a:pt x="0" y="0"/>
                </a:lnTo>
                <a:close/>
              </a:path>
            </a:pathLst>
          </a:custGeom>
          <a:blipFill>
            <a:blip r:embed="rId2"/>
            <a:stretch>
              <a:fillRect l="-153126" t="0" r="-86325" b="0"/>
            </a:stretch>
          </a:blipFill>
        </p:spPr>
      </p:sp>
      <p:sp>
        <p:nvSpPr>
          <p:cNvPr name="TextBox 3" id="3"/>
          <p:cNvSpPr txBox="true"/>
          <p:nvPr/>
        </p:nvSpPr>
        <p:spPr>
          <a:xfrm rot="0">
            <a:off x="1028700" y="1076325"/>
            <a:ext cx="7639170" cy="789161"/>
          </a:xfrm>
          <a:prstGeom prst="rect">
            <a:avLst/>
          </a:prstGeom>
        </p:spPr>
        <p:txBody>
          <a:bodyPr anchor="t" rtlCol="false" tIns="0" lIns="0" bIns="0" rIns="0">
            <a:spAutoFit/>
          </a:bodyPr>
          <a:lstStyle/>
          <a:p>
            <a:pPr algn="l">
              <a:lnSpc>
                <a:spcPts val="6160"/>
              </a:lnSpc>
            </a:pPr>
            <a:r>
              <a:rPr lang="en-US" sz="5600" b="true">
                <a:solidFill>
                  <a:srgbClr val="336BE4">
                    <a:alpha val="45882"/>
                  </a:srgbClr>
                </a:solidFill>
                <a:latin typeface="HK Grotesk Bold"/>
                <a:ea typeface="HK Grotesk Bold"/>
                <a:cs typeface="HK Grotesk Bold"/>
                <a:sym typeface="HK Grotesk Bold"/>
              </a:rPr>
              <a:t>01 CONTEXTO</a:t>
            </a:r>
          </a:p>
        </p:txBody>
      </p:sp>
      <p:sp>
        <p:nvSpPr>
          <p:cNvPr name="TextBox 4" id="4"/>
          <p:cNvSpPr txBox="true"/>
          <p:nvPr/>
        </p:nvSpPr>
        <p:spPr>
          <a:xfrm rot="0">
            <a:off x="1028700" y="3573222"/>
            <a:ext cx="10365305" cy="3650615"/>
          </a:xfrm>
          <a:prstGeom prst="rect">
            <a:avLst/>
          </a:prstGeom>
        </p:spPr>
        <p:txBody>
          <a:bodyPr anchor="t" rtlCol="false" tIns="0" lIns="0" bIns="0" rIns="0">
            <a:spAutoFit/>
          </a:bodyPr>
          <a:lstStyle/>
          <a:p>
            <a:pPr algn="just">
              <a:lnSpc>
                <a:spcPts val="3639"/>
              </a:lnSpc>
            </a:pPr>
            <a:r>
              <a:rPr lang="en-US" sz="2799" spc="55">
                <a:solidFill>
                  <a:srgbClr val="050217"/>
                </a:solidFill>
                <a:latin typeface="HK Grotesk"/>
                <a:ea typeface="HK Grotesk"/>
                <a:cs typeface="HK Grotesk"/>
                <a:sym typeface="HK Grotesk"/>
              </a:rPr>
              <a:t>Chile se caracteriza por su amplia diversidad de climas y ecosistemas, que van desde el desierto más árido del mundo hasta los glaciares en el sur. Esta riqueza natural convierte al monitoreo ambiental en una tarea esencial para estudiar variables como temperatura, humedad y fenómenos naturales. Gracias a esto, es posible comprender el comportamiento del entorno, generar información valiosa y apoyar la gestión sostenible de los recursos a nivel nacional.</a:t>
            </a:r>
          </a:p>
        </p:txBody>
      </p:sp>
      <p:sp>
        <p:nvSpPr>
          <p:cNvPr name="Freeform 5" id="5"/>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2"/>
            <a:stretch>
              <a:fillRect l="0" t="0" r="0" b="0"/>
            </a:stretch>
          </a:blipFill>
        </p:spPr>
      </p:sp>
      <p:sp>
        <p:nvSpPr>
          <p:cNvPr name="Freeform 3" id="3"/>
          <p:cNvSpPr/>
          <p:nvPr/>
        </p:nvSpPr>
        <p:spPr>
          <a:xfrm flipH="false" flipV="false" rot="0">
            <a:off x="0" y="0"/>
            <a:ext cx="6516109" cy="10287000"/>
          </a:xfrm>
          <a:custGeom>
            <a:avLst/>
            <a:gdLst/>
            <a:ahLst/>
            <a:cxnLst/>
            <a:rect r="r" b="b" t="t" l="l"/>
            <a:pathLst>
              <a:path h="10287000" w="6516109">
                <a:moveTo>
                  <a:pt x="0" y="0"/>
                </a:moveTo>
                <a:lnTo>
                  <a:pt x="6516109" y="0"/>
                </a:lnTo>
                <a:lnTo>
                  <a:pt x="6516109" y="10287000"/>
                </a:lnTo>
                <a:lnTo>
                  <a:pt x="0" y="10287000"/>
                </a:lnTo>
                <a:lnTo>
                  <a:pt x="0" y="0"/>
                </a:lnTo>
                <a:close/>
              </a:path>
            </a:pathLst>
          </a:custGeom>
          <a:blipFill>
            <a:blip r:embed="rId3"/>
            <a:stretch>
              <a:fillRect l="-85854" t="0" r="-34943" b="0"/>
            </a:stretch>
          </a:blipFill>
        </p:spPr>
      </p:sp>
      <p:sp>
        <p:nvSpPr>
          <p:cNvPr name="TextBox 4" id="4"/>
          <p:cNvSpPr txBox="true"/>
          <p:nvPr/>
        </p:nvSpPr>
        <p:spPr>
          <a:xfrm rot="0">
            <a:off x="9021704" y="1076325"/>
            <a:ext cx="6385166" cy="804545"/>
          </a:xfrm>
          <a:prstGeom prst="rect">
            <a:avLst/>
          </a:prstGeom>
        </p:spPr>
        <p:txBody>
          <a:bodyPr anchor="t" rtlCol="false" tIns="0" lIns="0" bIns="0" rIns="0">
            <a:spAutoFit/>
          </a:bodyPr>
          <a:lstStyle/>
          <a:p>
            <a:pPr algn="l" marL="0" indent="0" lvl="0">
              <a:lnSpc>
                <a:spcPts val="6160"/>
              </a:lnSpc>
              <a:spcBef>
                <a:spcPct val="0"/>
              </a:spcBef>
            </a:pPr>
            <a:r>
              <a:rPr lang="en-US" b="true" sz="5600" u="none">
                <a:solidFill>
                  <a:srgbClr val="336BE4">
                    <a:alpha val="45882"/>
                  </a:srgbClr>
                </a:solidFill>
                <a:latin typeface="HK Grotesk Bold"/>
                <a:ea typeface="HK Grotesk Bold"/>
                <a:cs typeface="HK Grotesk Bold"/>
                <a:sym typeface="HK Grotesk Bold"/>
              </a:rPr>
              <a:t>02 PROBLEMÁTICA</a:t>
            </a:r>
          </a:p>
        </p:txBody>
      </p:sp>
      <p:sp>
        <p:nvSpPr>
          <p:cNvPr name="TextBox 5" id="5"/>
          <p:cNvSpPr txBox="true"/>
          <p:nvPr/>
        </p:nvSpPr>
        <p:spPr>
          <a:xfrm rot="0">
            <a:off x="8455570" y="3443544"/>
            <a:ext cx="7736640" cy="4107815"/>
          </a:xfrm>
          <a:prstGeom prst="rect">
            <a:avLst/>
          </a:prstGeom>
        </p:spPr>
        <p:txBody>
          <a:bodyPr anchor="t" rtlCol="false" tIns="0" lIns="0" bIns="0" rIns="0">
            <a:spAutoFit/>
          </a:bodyPr>
          <a:lstStyle/>
          <a:p>
            <a:pPr algn="just" marL="0" indent="0" lvl="0">
              <a:lnSpc>
                <a:spcPts val="3640"/>
              </a:lnSpc>
            </a:pPr>
            <a:r>
              <a:rPr lang="en-US" sz="2800" spc="56">
                <a:solidFill>
                  <a:srgbClr val="050217"/>
                </a:solidFill>
                <a:latin typeface="HK Grotesk"/>
                <a:ea typeface="HK Grotesk"/>
                <a:cs typeface="HK Grotesk"/>
                <a:sym typeface="HK Grotesk"/>
              </a:rPr>
              <a:t>El cambio climático y la contaminación ambient</a:t>
            </a:r>
            <a:r>
              <a:rPr lang="en-US" sz="2800" spc="56" u="none">
                <a:solidFill>
                  <a:srgbClr val="050217"/>
                </a:solidFill>
                <a:latin typeface="HK Grotesk"/>
                <a:ea typeface="HK Grotesk"/>
                <a:cs typeface="HK Grotesk"/>
                <a:sym typeface="HK Grotesk"/>
              </a:rPr>
              <a:t>al afectan cada vez más la calidad de vida. En Chile se reflejan en temperaturas extremas, peor calidad del aire, menor disponibilidad de agua y mayor frecuencia de fenómenos climáticos extremos, impactando la salud, la seguridad, la economía y el bienestar social.</a:t>
            </a:r>
          </a:p>
          <a:p>
            <a:pPr algn="just" marL="0" indent="0" lvl="0">
              <a:lnSpc>
                <a:spcPts val="36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361179" cy="10287000"/>
          </a:xfrm>
          <a:custGeom>
            <a:avLst/>
            <a:gdLst/>
            <a:ahLst/>
            <a:cxnLst/>
            <a:rect r="r" b="b" t="t" l="l"/>
            <a:pathLst>
              <a:path h="10287000" w="7361179">
                <a:moveTo>
                  <a:pt x="0" y="0"/>
                </a:moveTo>
                <a:lnTo>
                  <a:pt x="7361179" y="0"/>
                </a:lnTo>
                <a:lnTo>
                  <a:pt x="7361179" y="10287000"/>
                </a:lnTo>
                <a:lnTo>
                  <a:pt x="0" y="10287000"/>
                </a:lnTo>
                <a:lnTo>
                  <a:pt x="0" y="0"/>
                </a:lnTo>
                <a:close/>
              </a:path>
            </a:pathLst>
          </a:custGeom>
          <a:blipFill>
            <a:blip r:embed="rId2"/>
            <a:stretch>
              <a:fillRect l="-80795" t="0" r="-28722" b="0"/>
            </a:stretch>
          </a:blipFill>
        </p:spPr>
      </p:sp>
      <p:sp>
        <p:nvSpPr>
          <p:cNvPr name="TextBox 3" id="3"/>
          <p:cNvSpPr txBox="true"/>
          <p:nvPr/>
        </p:nvSpPr>
        <p:spPr>
          <a:xfrm rot="0">
            <a:off x="9021704" y="1076325"/>
            <a:ext cx="6385166" cy="804545"/>
          </a:xfrm>
          <a:prstGeom prst="rect">
            <a:avLst/>
          </a:prstGeom>
        </p:spPr>
        <p:txBody>
          <a:bodyPr anchor="t" rtlCol="false" tIns="0" lIns="0" bIns="0" rIns="0">
            <a:spAutoFit/>
          </a:bodyPr>
          <a:lstStyle/>
          <a:p>
            <a:pPr algn="l" marL="0" indent="0" lvl="0">
              <a:lnSpc>
                <a:spcPts val="6160"/>
              </a:lnSpc>
              <a:spcBef>
                <a:spcPct val="0"/>
              </a:spcBef>
            </a:pPr>
            <a:r>
              <a:rPr lang="en-US" b="true" sz="5600" u="none">
                <a:solidFill>
                  <a:srgbClr val="336BE4">
                    <a:alpha val="45882"/>
                  </a:srgbClr>
                </a:solidFill>
                <a:latin typeface="HK Grotesk Bold"/>
                <a:ea typeface="HK Grotesk Bold"/>
                <a:cs typeface="HK Grotesk Bold"/>
                <a:sym typeface="HK Grotesk Bold"/>
              </a:rPr>
              <a:t>03 NECESIDAD</a:t>
            </a:r>
          </a:p>
        </p:txBody>
      </p:sp>
      <p:sp>
        <p:nvSpPr>
          <p:cNvPr name="TextBox 4" id="4"/>
          <p:cNvSpPr txBox="true"/>
          <p:nvPr/>
        </p:nvSpPr>
        <p:spPr>
          <a:xfrm rot="0">
            <a:off x="9021704" y="3075305"/>
            <a:ext cx="7736640" cy="4107815"/>
          </a:xfrm>
          <a:prstGeom prst="rect">
            <a:avLst/>
          </a:prstGeom>
        </p:spPr>
        <p:txBody>
          <a:bodyPr anchor="t" rtlCol="false" tIns="0" lIns="0" bIns="0" rIns="0">
            <a:spAutoFit/>
          </a:bodyPr>
          <a:lstStyle/>
          <a:p>
            <a:pPr algn="just" marL="0" indent="0" lvl="0">
              <a:lnSpc>
                <a:spcPts val="3640"/>
              </a:lnSpc>
            </a:pPr>
            <a:r>
              <a:rPr lang="en-US" sz="2800" spc="56">
                <a:solidFill>
                  <a:srgbClr val="050217"/>
                </a:solidFill>
                <a:latin typeface="HK Grotesk"/>
                <a:ea typeface="HK Grotesk"/>
                <a:cs typeface="HK Grotesk"/>
                <a:sym typeface="HK Grotesk"/>
              </a:rPr>
              <a:t>Frente al aumento del cambio climático y la contaminación ambient</a:t>
            </a:r>
            <a:r>
              <a:rPr lang="en-US" sz="2800" spc="56" u="none">
                <a:solidFill>
                  <a:srgbClr val="050217"/>
                </a:solidFill>
                <a:latin typeface="HK Grotesk"/>
                <a:ea typeface="HK Grotesk"/>
                <a:cs typeface="HK Grotesk"/>
                <a:sym typeface="HK Grotesk"/>
              </a:rPr>
              <a:t>al, es fundamental contar con información que complemente los sistemas de monitoreo existentes. Disponer de datos precisos y accesibles permitiría fortalecer la prevención, mejorar los protocolos de emergencia y aumentar la capacidad de respuesta de las autoridades y comunidades ante eventos climáticos extremos.</a:t>
            </a:r>
          </a:p>
        </p:txBody>
      </p:sp>
      <p:sp>
        <p:nvSpPr>
          <p:cNvPr name="Freeform 5" id="5"/>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97B2"/>
        </a:solidFill>
      </p:bgPr>
    </p:bg>
    <p:spTree>
      <p:nvGrpSpPr>
        <p:cNvPr id="1" name=""/>
        <p:cNvGrpSpPr/>
        <p:nvPr/>
      </p:nvGrpSpPr>
      <p:grpSpPr>
        <a:xfrm>
          <a:off x="0" y="0"/>
          <a:ext cx="0" cy="0"/>
          <a:chOff x="0" y="0"/>
          <a:chExt cx="0" cy="0"/>
        </a:xfrm>
      </p:grpSpPr>
      <p:sp>
        <p:nvSpPr>
          <p:cNvPr name="TextBox 2" id="2"/>
          <p:cNvSpPr txBox="true"/>
          <p:nvPr/>
        </p:nvSpPr>
        <p:spPr>
          <a:xfrm rot="0">
            <a:off x="1505512" y="3158630"/>
            <a:ext cx="8168259" cy="3521710"/>
          </a:xfrm>
          <a:prstGeom prst="rect">
            <a:avLst/>
          </a:prstGeom>
        </p:spPr>
        <p:txBody>
          <a:bodyPr anchor="t" rtlCol="false" tIns="0" lIns="0" bIns="0" rIns="0">
            <a:spAutoFit/>
          </a:bodyPr>
          <a:lstStyle/>
          <a:p>
            <a:pPr algn="just">
              <a:lnSpc>
                <a:spcPts val="3079"/>
              </a:lnSpc>
              <a:spcBef>
                <a:spcPct val="0"/>
              </a:spcBef>
            </a:pPr>
            <a:r>
              <a:rPr lang="en-US" sz="2799">
                <a:solidFill>
                  <a:srgbClr val="FFFFFF"/>
                </a:solidFill>
                <a:latin typeface="HK Grotesk"/>
                <a:ea typeface="HK Grotesk"/>
                <a:cs typeface="HK Grotesk"/>
                <a:sym typeface="HK Grotesk"/>
              </a:rPr>
              <a:t>Eco</a:t>
            </a:r>
            <a:r>
              <a:rPr lang="en-US" sz="2799">
                <a:solidFill>
                  <a:srgbClr val="FFFFFF"/>
                </a:solidFill>
                <a:latin typeface="HK Grotesk"/>
                <a:ea typeface="HK Grotesk"/>
                <a:cs typeface="HK Grotesk"/>
                <a:sym typeface="HK Grotesk"/>
              </a:rPr>
              <a:t>Pulse ofrece una plataforma web, integrada con dispositivos IoT para el monitoreo ambiental en tiempo real. La plataforma permite la recolección, almacenamiento, procesamiento y análisis de datos medioambientales mediante técnicas avanzadas, como clustering. Esto facilita la toma de decisiones informadas, fortalece los sistemas de prevención y respuesta ante eventos extremos.</a:t>
            </a:r>
          </a:p>
          <a:p>
            <a:pPr algn="just">
              <a:lnSpc>
                <a:spcPts val="3079"/>
              </a:lnSpc>
              <a:spcBef>
                <a:spcPct val="0"/>
              </a:spcBef>
            </a:pPr>
          </a:p>
        </p:txBody>
      </p:sp>
      <p:sp>
        <p:nvSpPr>
          <p:cNvPr name="Freeform 3" id="3"/>
          <p:cNvSpPr/>
          <p:nvPr/>
        </p:nvSpPr>
        <p:spPr>
          <a:xfrm flipH="false" flipV="false" rot="0">
            <a:off x="7122317" y="7099122"/>
            <a:ext cx="767046" cy="767046"/>
          </a:xfrm>
          <a:custGeom>
            <a:avLst/>
            <a:gdLst/>
            <a:ahLst/>
            <a:cxnLst/>
            <a:rect r="r" b="b" t="t" l="l"/>
            <a:pathLst>
              <a:path h="767046" w="767046">
                <a:moveTo>
                  <a:pt x="0" y="0"/>
                </a:moveTo>
                <a:lnTo>
                  <a:pt x="767046" y="0"/>
                </a:lnTo>
                <a:lnTo>
                  <a:pt x="767046" y="767046"/>
                </a:lnTo>
                <a:lnTo>
                  <a:pt x="0" y="7670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60831" y="7109759"/>
            <a:ext cx="768108" cy="768108"/>
          </a:xfrm>
          <a:custGeom>
            <a:avLst/>
            <a:gdLst/>
            <a:ahLst/>
            <a:cxnLst/>
            <a:rect r="r" b="b" t="t" l="l"/>
            <a:pathLst>
              <a:path h="768108" w="768108">
                <a:moveTo>
                  <a:pt x="0" y="0"/>
                </a:moveTo>
                <a:lnTo>
                  <a:pt x="768109" y="0"/>
                </a:lnTo>
                <a:lnTo>
                  <a:pt x="768109" y="768108"/>
                </a:lnTo>
                <a:lnTo>
                  <a:pt x="0" y="768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938640" y="7099122"/>
            <a:ext cx="773082" cy="778746"/>
          </a:xfrm>
          <a:custGeom>
            <a:avLst/>
            <a:gdLst/>
            <a:ahLst/>
            <a:cxnLst/>
            <a:rect r="r" b="b" t="t" l="l"/>
            <a:pathLst>
              <a:path h="778746" w="773082">
                <a:moveTo>
                  <a:pt x="0" y="0"/>
                </a:moveTo>
                <a:lnTo>
                  <a:pt x="773082" y="0"/>
                </a:lnTo>
                <a:lnTo>
                  <a:pt x="773082" y="778745"/>
                </a:lnTo>
                <a:lnTo>
                  <a:pt x="0" y="7787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571613" y="0"/>
            <a:ext cx="11508008" cy="10287000"/>
          </a:xfrm>
          <a:custGeom>
            <a:avLst/>
            <a:gdLst/>
            <a:ahLst/>
            <a:cxnLst/>
            <a:rect r="r" b="b" t="t" l="l"/>
            <a:pathLst>
              <a:path h="10287000" w="11508008">
                <a:moveTo>
                  <a:pt x="0" y="0"/>
                </a:moveTo>
                <a:lnTo>
                  <a:pt x="11508008" y="0"/>
                </a:lnTo>
                <a:lnTo>
                  <a:pt x="11508008" y="10287000"/>
                </a:lnTo>
                <a:lnTo>
                  <a:pt x="0" y="10287000"/>
                </a:lnTo>
                <a:lnTo>
                  <a:pt x="0" y="0"/>
                </a:lnTo>
                <a:close/>
              </a:path>
            </a:pathLst>
          </a:custGeom>
          <a:blipFill>
            <a:blip r:embed="rId8"/>
            <a:stretch>
              <a:fillRect l="-3265" t="-4820" r="-34355" b="-4820"/>
            </a:stretch>
          </a:blipFill>
        </p:spPr>
      </p:sp>
      <p:sp>
        <p:nvSpPr>
          <p:cNvPr name="TextBox 7" id="7"/>
          <p:cNvSpPr txBox="true"/>
          <p:nvPr/>
        </p:nvSpPr>
        <p:spPr>
          <a:xfrm rot="0">
            <a:off x="1505512" y="1076325"/>
            <a:ext cx="7639170" cy="789161"/>
          </a:xfrm>
          <a:prstGeom prst="rect">
            <a:avLst/>
          </a:prstGeom>
        </p:spPr>
        <p:txBody>
          <a:bodyPr anchor="t" rtlCol="false" tIns="0" lIns="0" bIns="0" rIns="0">
            <a:spAutoFit/>
          </a:bodyPr>
          <a:lstStyle/>
          <a:p>
            <a:pPr algn="l">
              <a:lnSpc>
                <a:spcPts val="6160"/>
              </a:lnSpc>
            </a:pPr>
            <a:r>
              <a:rPr lang="en-US" sz="5600" b="true">
                <a:solidFill>
                  <a:srgbClr val="FFFFFF">
                    <a:alpha val="73725"/>
                  </a:srgbClr>
                </a:solidFill>
                <a:latin typeface="HK Grotesk Bold"/>
                <a:ea typeface="HK Grotesk Bold"/>
                <a:cs typeface="HK Grotesk Bold"/>
                <a:sym typeface="HK Grotesk Bold"/>
              </a:rPr>
              <a:t>04 SOLUCIÓN</a:t>
            </a:r>
          </a:p>
        </p:txBody>
      </p:sp>
      <p:sp>
        <p:nvSpPr>
          <p:cNvPr name="Freeform 8" id="8"/>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80883" y="0"/>
            <a:ext cx="4040229" cy="10287000"/>
          </a:xfrm>
          <a:custGeom>
            <a:avLst/>
            <a:gdLst/>
            <a:ahLst/>
            <a:cxnLst/>
            <a:rect r="r" b="b" t="t" l="l"/>
            <a:pathLst>
              <a:path h="10287000" w="4040229">
                <a:moveTo>
                  <a:pt x="0" y="0"/>
                </a:moveTo>
                <a:lnTo>
                  <a:pt x="4040229" y="0"/>
                </a:lnTo>
                <a:lnTo>
                  <a:pt x="4040229" y="10287000"/>
                </a:lnTo>
                <a:lnTo>
                  <a:pt x="0" y="10287000"/>
                </a:lnTo>
                <a:lnTo>
                  <a:pt x="0" y="0"/>
                </a:lnTo>
                <a:close/>
              </a:path>
            </a:pathLst>
          </a:custGeom>
          <a:blipFill>
            <a:blip r:embed="rId2"/>
            <a:stretch>
              <a:fillRect l="-109439" t="0" r="-172720" b="0"/>
            </a:stretch>
          </a:blipFill>
        </p:spPr>
      </p:sp>
      <p:sp>
        <p:nvSpPr>
          <p:cNvPr name="Freeform 3" id="3"/>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3"/>
            <a:stretch>
              <a:fillRect l="0" t="0" r="0" b="0"/>
            </a:stretch>
          </a:blipFill>
        </p:spPr>
      </p:sp>
      <p:graphicFrame>
        <p:nvGraphicFramePr>
          <p:cNvPr name="Table 4" id="4"/>
          <p:cNvGraphicFramePr>
            <a:graphicFrameLocks noGrp="true"/>
          </p:cNvGraphicFramePr>
          <p:nvPr/>
        </p:nvGraphicFramePr>
        <p:xfrm>
          <a:off x="1028700" y="1876975"/>
          <a:ext cx="13140588" cy="8217938"/>
        </p:xfrm>
        <a:graphic>
          <a:graphicData uri="http://schemas.openxmlformats.org/drawingml/2006/table">
            <a:tbl>
              <a:tblPr/>
              <a:tblGrid>
                <a:gridCol w="1269339"/>
                <a:gridCol w="3596168"/>
                <a:gridCol w="8275081"/>
              </a:tblGrid>
              <a:tr h="784688">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Nombre requerimiento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Descripción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05740">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RF-001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Conexión con los equipos de medición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establecer y mantener una conexión estable y segura con los equipos de medición medioambiental en tiempo real, permitiendo la transmisión continua de datos desde los sensores hacia la nube.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34694">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Captura de Datos en streaming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capturar datos en tiempo real mediante flujos de streaming.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6937">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Validación de datos recibidos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validar los datos recibidos para asegurar que cumplen con el formato, tipo rechazando o marcando aquellos que sean inconsistentes o incompletos.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8133">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Registro de datos erroneos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registrar en un log los errores detectados durante la validación.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6937">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Registro de datos en la Base de Datos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realizar el registro de los datos validados que han sido enviados desde los equipos de medición.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6937">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RF-006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Almacemaniento Centralizado de los Datos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almacenar los datos en un blob en la nube para su registro y futura utilización.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6937">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Procesamiento de datos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realizar el procesamiento de los datos en tiempo real utilizando herramienta en la nube como Pub/Sub y Dataflow.</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6937">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Aplicación de un modelo Clustering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desplegar un modelo de clustering entrenado con datos historicos en la plataforma web.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1028700" y="364490"/>
            <a:ext cx="7392811" cy="804545"/>
          </a:xfrm>
          <a:prstGeom prst="rect">
            <a:avLst/>
          </a:prstGeom>
        </p:spPr>
        <p:txBody>
          <a:bodyPr anchor="t" rtlCol="false" tIns="0" lIns="0" bIns="0" rIns="0">
            <a:spAutoFit/>
          </a:bodyPr>
          <a:lstStyle/>
          <a:p>
            <a:pPr algn="l" marL="0" indent="0" lvl="0">
              <a:lnSpc>
                <a:spcPts val="6160"/>
              </a:lnSpc>
              <a:spcBef>
                <a:spcPct val="0"/>
              </a:spcBef>
            </a:pPr>
            <a:r>
              <a:rPr lang="en-US" b="true" sz="5600">
                <a:solidFill>
                  <a:srgbClr val="336BE4">
                    <a:alpha val="45882"/>
                  </a:srgbClr>
                </a:solidFill>
                <a:latin typeface="HK Grotesk Bold"/>
                <a:ea typeface="HK Grotesk Bold"/>
                <a:cs typeface="HK Grotesk Bold"/>
                <a:sym typeface="HK Grotesk Bold"/>
              </a:rPr>
              <a:t>05 REQUERIMIENTOS</a:t>
            </a:r>
          </a:p>
        </p:txBody>
      </p:sp>
      <p:sp>
        <p:nvSpPr>
          <p:cNvPr name="TextBox 6" id="6"/>
          <p:cNvSpPr txBox="true"/>
          <p:nvPr/>
        </p:nvSpPr>
        <p:spPr>
          <a:xfrm rot="0">
            <a:off x="1028700" y="1336590"/>
            <a:ext cx="1909465" cy="397511"/>
          </a:xfrm>
          <a:prstGeom prst="rect">
            <a:avLst/>
          </a:prstGeom>
        </p:spPr>
        <p:txBody>
          <a:bodyPr anchor="t" rtlCol="false" tIns="0" lIns="0" bIns="0" rIns="0">
            <a:spAutoFit/>
          </a:bodyPr>
          <a:lstStyle/>
          <a:p>
            <a:pPr algn="ctr">
              <a:lnSpc>
                <a:spcPts val="3080"/>
              </a:lnSpc>
              <a:spcBef>
                <a:spcPct val="0"/>
              </a:spcBef>
            </a:pPr>
            <a:r>
              <a:rPr lang="en-US" b="true" sz="2800">
                <a:solidFill>
                  <a:srgbClr val="336BE4"/>
                </a:solidFill>
                <a:latin typeface="HK Grotesk Bold"/>
                <a:ea typeface="HK Grotesk Bold"/>
                <a:cs typeface="HK Grotesk Bold"/>
                <a:sym typeface="HK Grotesk Bold"/>
              </a:rPr>
              <a:t>Funcionales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57200" y="851234"/>
          <a:ext cx="15569996" cy="8782050"/>
        </p:xfrm>
        <a:graphic>
          <a:graphicData uri="http://schemas.openxmlformats.org/drawingml/2006/table">
            <a:tbl>
              <a:tblPr/>
              <a:tblGrid>
                <a:gridCol w="1268764"/>
                <a:gridCol w="3594537"/>
                <a:gridCol w="10706696"/>
              </a:tblGrid>
              <a:tr h="707921">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Conexión con la Base de Datos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conectarse con la fuente de datos en la nube a traves de credenciales seguras.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7921">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Conexión con librerías de visualización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integrase por solicitudes API con la aplicación que se utilizara para desplegar paneles interactivos.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7921">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Visualización interactiva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presentar la infromación obtenida mediante diferentes dashboards interactivo.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7921">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Generación de Dashboard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desplegar la información de estadistica descriptiva y el modelo clustering que sea comprensible y facil de enntender.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6650">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Creación de informes y reportes.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permitir a los usuarios generar informes y reportes de la diferentes mediciones meteorológicas. Además, esta información debe estar almacenada en la base de datos.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6650">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Consultar informes y reportes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permitir a los usuarios realizar consultas de los distintos informes y reportes en el momento que se requiera esta información.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7921">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Exportación de reportes históricos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permitir a los usuarios realizar migraciones de los diferentes informes en formato PDF cuando estos se requieran.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6650">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Contador de visitas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permitir una funcionalidad que pueda llevar un conteo de cuantos usuarios han visitado la plataforma a lo largo del tiempo.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7921">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Exportación de datos históricos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permitir a los usuarios exportar registros de datos histórico en formato CSV cuando estos se requieran.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6650">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Generar gráficos de Estadística descriptiva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permitir el despligue y la visualización de diferentes tipos de graficos de estadistica descriptiva.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7921">
                <a:tc>
                  <a:txBody>
                    <a:bodyPr anchor="t" rtlCol="false"/>
                    <a:lstStyle/>
                    <a:p>
                      <a:pPr algn="ctr">
                        <a:lnSpc>
                          <a:spcPts val="1960"/>
                        </a:lnSpc>
                        <a:defRPr/>
                      </a:pPr>
                      <a:r>
                        <a:rPr lang="en-US" sz="1400" b="true">
                          <a:solidFill>
                            <a:srgbClr val="000000"/>
                          </a:solidFill>
                          <a:latin typeface="HK Grotesk Bold"/>
                          <a:ea typeface="HK Grotesk Bold"/>
                          <a:cs typeface="HK Grotesk Bold"/>
                          <a:sym typeface="HK Grotesk Bold"/>
                        </a:rPr>
                        <a:t>RF-019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60"/>
                        </a:lnSpc>
                        <a:defRPr/>
                      </a:pPr>
                      <a:r>
                        <a:rPr lang="en-US" sz="1400">
                          <a:solidFill>
                            <a:srgbClr val="000000"/>
                          </a:solidFill>
                          <a:latin typeface="HK Grotesk"/>
                          <a:ea typeface="HK Grotesk"/>
                          <a:cs typeface="HK Grotesk"/>
                          <a:sym typeface="HK Grotesk"/>
                        </a:rPr>
                        <a:t>Estadísticas descriptivas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HK Grotesk"/>
                          <a:ea typeface="HK Grotesk"/>
                          <a:cs typeface="HK Grotesk"/>
                          <a:sym typeface="HK Grotesk"/>
                        </a:rPr>
                        <a:t>El sistema debe calcular y mostrar medidas estadísticas como media, mediana y desviación estándar.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80311" y="2374232"/>
          <a:ext cx="15727378" cy="5222605"/>
        </p:xfrm>
        <a:graphic>
          <a:graphicData uri="http://schemas.openxmlformats.org/drawingml/2006/table">
            <a:tbl>
              <a:tblPr/>
              <a:tblGrid>
                <a:gridCol w="1268733"/>
                <a:gridCol w="3594449"/>
                <a:gridCol w="10864196"/>
              </a:tblGrid>
              <a:tr h="710030">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RF-020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Generación de alertas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generar una alerta en la plataforma cuando un valor ambiental supere un umbral crítico.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10030">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RF-021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Historial de alertas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almacenar las alertas en una base de datos para se pueda aceder al un historial de alertas cuando se requiera.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10030">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RF-022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Simulación de datos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permitir simular datos de entrada en la plataforma para realizar pruebas en caso de falla o ausencia de sensores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10030">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RF-023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Filtros por rango de fechas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permitir búsquedas personalizadas por rango de fecha y tipo de métrica.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10030">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RF-024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Login de administrador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permitir el acceso solo a usuarios administradores mediante login con usuario y contraseña.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12956">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RF-025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Validación de credenciales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validar credenciales contra una base de datos segura.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9500">
                <a:tc>
                  <a:txBody>
                    <a:bodyPr anchor="t" rtlCol="false"/>
                    <a:lstStyle/>
                    <a:p>
                      <a:pPr algn="ctr">
                        <a:lnSpc>
                          <a:spcPts val="1959"/>
                        </a:lnSpc>
                        <a:defRPr/>
                      </a:pPr>
                      <a:r>
                        <a:rPr lang="en-US" sz="1399" b="true">
                          <a:solidFill>
                            <a:srgbClr val="000000"/>
                          </a:solidFill>
                          <a:latin typeface="HK Grotesk Bold"/>
                          <a:ea typeface="HK Grotesk Bold"/>
                          <a:cs typeface="HK Grotesk Bold"/>
                          <a:sym typeface="HK Grotesk Bold"/>
                        </a:rPr>
                        <a:t>RF-026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959"/>
                        </a:lnSpc>
                        <a:defRPr/>
                      </a:pPr>
                      <a:r>
                        <a:rPr lang="en-US" sz="1399">
                          <a:solidFill>
                            <a:srgbClr val="000000"/>
                          </a:solidFill>
                          <a:latin typeface="HK Grotesk"/>
                          <a:ea typeface="HK Grotesk"/>
                          <a:cs typeface="HK Grotesk"/>
                          <a:sym typeface="HK Grotesk"/>
                        </a:rPr>
                        <a:t>Creación de cuentas de administrador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1959"/>
                        </a:lnSpc>
                        <a:defRPr/>
                      </a:pPr>
                      <a:r>
                        <a:rPr lang="en-US" sz="1399">
                          <a:solidFill>
                            <a:srgbClr val="000000"/>
                          </a:solidFill>
                          <a:latin typeface="HK Grotesk"/>
                          <a:ea typeface="HK Grotesk"/>
                          <a:cs typeface="HK Grotesk"/>
                          <a:sym typeface="HK Grotesk"/>
                        </a:rPr>
                        <a:t>El sistema debe permitir que un administrador cree nuevas cuentas con rol de administrador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16451114" y="220514"/>
            <a:ext cx="1616373" cy="1616373"/>
          </a:xfrm>
          <a:custGeom>
            <a:avLst/>
            <a:gdLst/>
            <a:ahLst/>
            <a:cxnLst/>
            <a:rect r="r" b="b" t="t" l="l"/>
            <a:pathLst>
              <a:path h="1616373" w="1616373">
                <a:moveTo>
                  <a:pt x="0" y="0"/>
                </a:moveTo>
                <a:lnTo>
                  <a:pt x="1616372" y="0"/>
                </a:lnTo>
                <a:lnTo>
                  <a:pt x="1616372" y="1616372"/>
                </a:lnTo>
                <a:lnTo>
                  <a:pt x="0" y="1616372"/>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DAGxOUNC0JY</dc:identifier>
  <dcterms:modified xsi:type="dcterms:W3CDTF">2011-08-01T06:04:30Z</dcterms:modified>
  <cp:revision>1</cp:revision>
  <dc:title>PROYECTO APT FASE 1</dc:title>
</cp:coreProperties>
</file>